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504" y="-112"/>
      </p:cViewPr>
      <p:guideLst>
        <p:guide orient="horz" pos="2160"/>
        <p:guide pos="2880"/>
      </p:guideLst>
    </p:cSldViewPr>
  </p:slideViewPr>
  <p:notesTextViewPr>
    <p:cViewPr>
      <p:scale>
        <a:sx n="100" d="100"/>
        <a:sy n="100" d="100"/>
      </p:scale>
      <p:origin x="0" y="16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214666756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httpd.apache.org/docs/2.2/fr/logs.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ortzmeyer.org/6302.html" TargetMode="External"/><Relationship Id="rId4" Type="http://schemas.openxmlformats.org/officeDocument/2006/relationships/hyperlink" Target="http://www.rfc-editor.org/rfc/rfc6302.txt" TargetMode="External"/><Relationship Id="rId5" Type="http://schemas.openxmlformats.org/officeDocument/2006/relationships/hyperlink" Target="https://tools.ietf.org/html/bcp162" TargetMode="External"/><Relationship Id="rId6" Type="http://schemas.openxmlformats.org/officeDocument/2006/relationships/hyperlink" Target="http://fr.wikipedia.org/wiki/Network%20Time%20Protocol" TargetMode="External"/><Relationship Id="rId7" Type="http://schemas.openxmlformats.org/officeDocument/2006/relationships/hyperlink" Target="http://www.bortzmeyer.org/5905.html" TargetMode="External"/><Relationship Id="rId8" Type="http://schemas.openxmlformats.org/officeDocument/2006/relationships/hyperlink" Target="http://fr.wikipedia.org/wiki/Temps%20universel%20coordonn%C3%A9" TargetMode="External"/><Relationship Id="rId9" Type="http://schemas.openxmlformats.org/officeDocument/2006/relationships/hyperlink" Target="http://fr.wikipedia.org/wiki/Couche%204"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r.wikipedia.org/wiki/Mille_marin" TargetMode="External"/><Relationship Id="rId4" Type="http://schemas.openxmlformats.org/officeDocument/2006/relationships/hyperlink" Target="http://fr.wikipedia.org/wiki/Loch_(bateau)" TargetMode="External"/><Relationship Id="rId5" Type="http://schemas.openxmlformats.org/officeDocument/2006/relationships/hyperlink" Target="http://fr.wikipedia.org/wiki/N%C5%93ud_(lien)"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localiser-ip.com/?ip=188.62.194.217"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gqs-decoder.appspot.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Bonjour</a:t>
            </a:r>
          </a:p>
          <a:p>
            <a:pPr>
              <a:spcBef>
                <a:spcPts val="0"/>
              </a:spcBef>
              <a:buNone/>
            </a:pPr>
            <a:r>
              <a:rPr lang="en-US"/>
              <a:t>On m’a donné une mission de vulgarisation et de démystification des log informatique et principalement des access log web. Excusez moi par avance si vous maîtrisez déjà le sujet car cela pourra vous semblez barbant. </a:t>
            </a:r>
          </a:p>
        </p:txBody>
      </p:sp>
      <p:sp>
        <p:nvSpPr>
          <p:cNvPr id="28" name="Shape 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chemeClr val="dk1"/>
              </a:buClr>
              <a:buSzPct val="100000"/>
              <a:buFont typeface="Arial"/>
              <a:buChar char="●"/>
            </a:pPr>
            <a:r>
              <a:rPr lang="en-US">
                <a:solidFill>
                  <a:schemeClr val="dk1"/>
                </a:solidFill>
              </a:rPr>
              <a:t>Mac Os X 10.10.3 Yosemite</a:t>
            </a:r>
          </a:p>
          <a:p>
            <a:pPr marL="457200" lvl="0" indent="-317500" rtl="0">
              <a:spcBef>
                <a:spcPts val="0"/>
              </a:spcBef>
              <a:buClr>
                <a:schemeClr val="dk1"/>
              </a:buClr>
              <a:buSzPct val="100000"/>
              <a:buFont typeface="Arial"/>
              <a:buChar char="●"/>
            </a:pPr>
            <a:r>
              <a:rPr lang="en-US">
                <a:solidFill>
                  <a:schemeClr val="dk1"/>
                </a:solidFill>
              </a:rPr>
              <a:t>Firefox 38 du 12 Mai 2015</a:t>
            </a:r>
          </a:p>
          <a:p>
            <a:pPr marL="457200" lvl="0" indent="-317500" rtl="0">
              <a:spcBef>
                <a:spcPts val="0"/>
              </a:spcBef>
              <a:buClr>
                <a:schemeClr val="dk1"/>
              </a:buClr>
              <a:buSzPct val="100000"/>
              <a:buFont typeface="Arial"/>
              <a:buChar char="●"/>
            </a:pPr>
            <a:r>
              <a:rPr lang="en-US">
                <a:solidFill>
                  <a:schemeClr val="dk1"/>
                </a:solidFill>
              </a:rPr>
              <a:t>Tout cela est récent ce poste est à jour et à la pointe de la technique</a:t>
            </a:r>
          </a:p>
          <a:p>
            <a:pPr marL="457200" lvl="0" indent="-317500" rtl="0">
              <a:spcBef>
                <a:spcPts val="0"/>
              </a:spcBef>
              <a:buClr>
                <a:schemeClr val="dk1"/>
              </a:buClr>
              <a:buSzPct val="100000"/>
              <a:buFont typeface="Arial"/>
              <a:buChar char="●"/>
            </a:pPr>
            <a:r>
              <a:rPr lang="en-US">
                <a:solidFill>
                  <a:schemeClr val="dk1"/>
                </a:solidFill>
              </a:rPr>
              <a:t>Explication en français sur les access log du logiciel apache qui fait référence </a:t>
            </a:r>
            <a:r>
              <a:rPr lang="en-US" u="sng">
                <a:solidFill>
                  <a:schemeClr val="hlink"/>
                </a:solidFill>
                <a:hlinkClick r:id="rId3"/>
              </a:rPr>
              <a:t>http://httpd.apache.org/docs/2.2/fr/logs.html</a:t>
            </a:r>
          </a:p>
          <a:p>
            <a:pPr marL="457200" lvl="0" indent="-317500" rtl="0">
              <a:spcBef>
                <a:spcPts val="0"/>
              </a:spcBef>
              <a:buClr>
                <a:schemeClr val="dk1"/>
              </a:buClr>
              <a:buSzPct val="100000"/>
              <a:buFont typeface="Arial"/>
              <a:buChar char="●"/>
            </a:pPr>
            <a:r>
              <a:rPr lang="en-US">
                <a:solidFill>
                  <a:schemeClr val="dk1"/>
                </a:solidFill>
              </a:rPr>
              <a:t>Explication en français sur les code HTTP http://fr.wikipedia.org/wiki/Liste_des_codes_HTTP</a:t>
            </a:r>
          </a:p>
          <a:p>
            <a:pPr>
              <a:spcBef>
                <a:spcPts val="0"/>
              </a:spcBef>
              <a:buNone/>
            </a:pPr>
            <a:endParaRPr/>
          </a:p>
        </p:txBody>
      </p:sp>
      <p:sp>
        <p:nvSpPr>
          <p:cNvPr id="99" name="Shape 9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Font typeface="Arial"/>
              <a:buChar char="●"/>
            </a:pPr>
            <a:endParaRPr/>
          </a:p>
        </p:txBody>
      </p:sp>
      <p:sp>
        <p:nvSpPr>
          <p:cNvPr id="106" name="Shape 10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“Les logs c’est comme un alibi, t’en a pas besoin tant que tu n’a pas d’explication à donner ”</a:t>
            </a:r>
          </a:p>
          <a:p>
            <a:pPr>
              <a:spcBef>
                <a:spcPts val="0"/>
              </a:spcBef>
              <a:buNone/>
            </a:pPr>
            <a:r>
              <a:rPr lang="en-US"/>
              <a:t>   Un adminsys en bande organisée   </a:t>
            </a:r>
          </a:p>
        </p:txBody>
      </p:sp>
      <p:sp>
        <p:nvSpPr>
          <p:cNvPr id="114" name="Shape 11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u="sng">
                <a:solidFill>
                  <a:schemeClr val="hlink"/>
                </a:solidFill>
                <a:hlinkClick r:id="rId3"/>
              </a:rPr>
              <a:t>http://www.bortzmeyer.org/6302.html</a:t>
            </a:r>
          </a:p>
          <a:p>
            <a:pPr rtl="0">
              <a:spcBef>
                <a:spcPts val="0"/>
              </a:spcBef>
              <a:buNone/>
            </a:pPr>
            <a:r>
              <a:rPr lang="en-US" u="sng">
                <a:solidFill>
                  <a:schemeClr val="hlink"/>
                </a:solidFill>
                <a:hlinkClick r:id="rId4"/>
              </a:rPr>
              <a:t>http://www.rfc-editor.org/rfc/rfc6302.txt</a:t>
            </a:r>
          </a:p>
          <a:p>
            <a:pPr rtl="0">
              <a:spcBef>
                <a:spcPts val="0"/>
              </a:spcBef>
              <a:buNone/>
            </a:pPr>
            <a:r>
              <a:rPr lang="en-US" u="sng">
                <a:solidFill>
                  <a:schemeClr val="hlink"/>
                </a:solidFill>
                <a:hlinkClick r:id="rId5"/>
              </a:rPr>
              <a:t>https://tools.ietf.org/html/bcp162</a:t>
            </a:r>
          </a:p>
          <a:p>
            <a:pPr rtl="0">
              <a:spcBef>
                <a:spcPts val="0"/>
              </a:spcBef>
              <a:buNone/>
            </a:pPr>
            <a:endParaRPr/>
          </a:p>
          <a:p>
            <a:pPr marL="457200" lvl="0" indent="-298450" rtl="0">
              <a:lnSpc>
                <a:spcPct val="115000"/>
              </a:lnSpc>
              <a:spcBef>
                <a:spcPts val="0"/>
              </a:spcBef>
              <a:buClr>
                <a:schemeClr val="dk1"/>
              </a:buClr>
              <a:buSzPct val="100000"/>
              <a:buFont typeface="Arial"/>
              <a:buChar char="●"/>
            </a:pPr>
            <a:r>
              <a:rPr lang="en-US" sz="1100" b="1">
                <a:solidFill>
                  <a:schemeClr val="dk1"/>
                </a:solidFill>
              </a:rPr>
              <a:t>Si</a:t>
            </a:r>
            <a:r>
              <a:rPr lang="en-US" sz="1100">
                <a:solidFill>
                  <a:schemeClr val="dk1"/>
                </a:solidFill>
              </a:rPr>
              <a:t> (et c'est un gros si) le serveur enregistre l'adresse IP de ses clients, il doit aussi noter le port source,</a:t>
            </a:r>
          </a:p>
          <a:p>
            <a:pPr marL="457200" lvl="0" indent="-298450" rtl="0">
              <a:lnSpc>
                <a:spcPct val="115000"/>
              </a:lnSpc>
              <a:spcBef>
                <a:spcPts val="0"/>
              </a:spcBef>
              <a:buClr>
                <a:schemeClr val="dk1"/>
              </a:buClr>
              <a:buSzPct val="100000"/>
              <a:buFont typeface="Arial"/>
              <a:buChar char="●"/>
            </a:pPr>
            <a:r>
              <a:rPr lang="en-US" sz="1100">
                <a:solidFill>
                  <a:schemeClr val="dk1"/>
                </a:solidFill>
              </a:rPr>
              <a:t>Ainsi qu'une heure précise à la seconde près, et en utilisant une horloge qui soit synchronisée, par exemple via</a:t>
            </a:r>
            <a:r>
              <a:rPr lang="en-US" sz="1100">
                <a:solidFill>
                  <a:schemeClr val="dk1"/>
                </a:solidFill>
                <a:hlinkClick r:id="rId6"/>
              </a:rPr>
              <a:t> </a:t>
            </a:r>
            <a:r>
              <a:rPr lang="en-US" sz="1100" b="1" u="sng">
                <a:solidFill>
                  <a:schemeClr val="hlink"/>
                </a:solidFill>
                <a:hlinkClick r:id="rId6"/>
              </a:rPr>
              <a:t>NTP</a:t>
            </a:r>
            <a:r>
              <a:rPr lang="en-US" sz="1100">
                <a:solidFill>
                  <a:schemeClr val="dk1"/>
                </a:solidFill>
              </a:rPr>
              <a:t> (</a:t>
            </a:r>
            <a:r>
              <a:rPr lang="en-US" sz="1100" u="sng">
                <a:solidFill>
                  <a:schemeClr val="hlink"/>
                </a:solidFill>
                <a:hlinkClick r:id="rId7"/>
              </a:rPr>
              <a:t>RFC 5905</a:t>
            </a:r>
            <a:r>
              <a:rPr lang="en-US" sz="1100">
                <a:solidFill>
                  <a:schemeClr val="dk1"/>
                </a:solidFill>
              </a:rPr>
              <a:t>), et de préférence en</a:t>
            </a:r>
            <a:r>
              <a:rPr lang="en-US" sz="1100">
                <a:solidFill>
                  <a:schemeClr val="dk1"/>
                </a:solidFill>
                <a:hlinkClick r:id="rId8"/>
              </a:rPr>
              <a:t> </a:t>
            </a:r>
            <a:r>
              <a:rPr lang="en-US" sz="1100" b="1" u="sng">
                <a:solidFill>
                  <a:schemeClr val="hlink"/>
                </a:solidFill>
                <a:hlinkClick r:id="rId8"/>
              </a:rPr>
              <a:t>UTC</a:t>
            </a:r>
            <a:r>
              <a:rPr lang="en-US" sz="1100">
                <a:solidFill>
                  <a:schemeClr val="dk1"/>
                </a:solidFill>
              </a:rPr>
              <a:t>,</a:t>
            </a:r>
          </a:p>
          <a:p>
            <a:pPr marL="457200" lvl="0" indent="-298450" rtl="0">
              <a:lnSpc>
                <a:spcPct val="115000"/>
              </a:lnSpc>
              <a:spcBef>
                <a:spcPts val="0"/>
              </a:spcBef>
              <a:buClr>
                <a:schemeClr val="dk1"/>
              </a:buClr>
              <a:buSzPct val="100000"/>
              <a:buFont typeface="Arial"/>
              <a:buChar char="●"/>
            </a:pPr>
            <a:r>
              <a:rPr lang="en-US" sz="1100">
                <a:solidFill>
                  <a:schemeClr val="dk1"/>
                </a:solidFill>
              </a:rPr>
              <a:t>Et des informations comme le protocole de</a:t>
            </a:r>
            <a:r>
              <a:rPr lang="en-US" sz="1100">
                <a:solidFill>
                  <a:schemeClr val="dk1"/>
                </a:solidFill>
                <a:hlinkClick r:id="rId9"/>
              </a:rPr>
              <a:t> </a:t>
            </a:r>
            <a:r>
              <a:rPr lang="en-US" sz="1100" b="1" u="sng">
                <a:solidFill>
                  <a:schemeClr val="hlink"/>
                </a:solidFill>
                <a:hlinkClick r:id="rId9"/>
              </a:rPr>
              <a:t>transport</a:t>
            </a:r>
            <a:r>
              <a:rPr lang="en-US" sz="1100">
                <a:solidFill>
                  <a:schemeClr val="dk1"/>
                </a:solidFill>
              </a:rPr>
              <a:t> utilisé, au cas où le serveur en accepte plusieurs (les correspondances dans le routeur NAT dépendent en général du protocole de transport).</a:t>
            </a:r>
          </a:p>
          <a:p>
            <a:pPr lvl="0" rtl="0">
              <a:spcBef>
                <a:spcPts val="0"/>
              </a:spcBef>
              <a:buNone/>
            </a:pPr>
            <a:endParaRPr/>
          </a:p>
        </p:txBody>
      </p:sp>
      <p:sp>
        <p:nvSpPr>
          <p:cNvPr id="121" name="Shape 12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US"/>
              <a:t>Donc prenez en soins, consacrez des moyens et tu temps à ce sujet.</a:t>
            </a:r>
          </a:p>
          <a:p>
            <a:pPr marL="457200" lvl="0" indent="-317500" rtl="0">
              <a:spcBef>
                <a:spcPts val="0"/>
              </a:spcBef>
              <a:buClr>
                <a:srgbClr val="000000"/>
              </a:buClr>
              <a:buSzPct val="100000"/>
              <a:buFont typeface="Arial"/>
              <a:buChar char="●"/>
            </a:pPr>
            <a:r>
              <a:rPr lang="en-US"/>
              <a:t>N’oublier pas le</a:t>
            </a:r>
            <a:r>
              <a:rPr lang="en-US">
                <a:solidFill>
                  <a:schemeClr val="dk1"/>
                </a:solidFill>
              </a:rPr>
              <a:t>s logs comporte aussi des informations sur votre activité.</a:t>
            </a:r>
          </a:p>
          <a:p>
            <a:pPr marL="457200" lvl="0" indent="-317500" rtl="0">
              <a:lnSpc>
                <a:spcPct val="115000"/>
              </a:lnSpc>
              <a:spcBef>
                <a:spcPts val="1400"/>
              </a:spcBef>
              <a:spcAft>
                <a:spcPts val="400"/>
              </a:spcAft>
              <a:buClr>
                <a:schemeClr val="dk1"/>
              </a:buClr>
              <a:buSzPct val="100000"/>
              <a:buFont typeface="Arial"/>
              <a:buChar char="●"/>
            </a:pPr>
            <a:r>
              <a:rPr lang="en-US">
                <a:solidFill>
                  <a:schemeClr val="dk1"/>
                </a:solidFill>
              </a:rPr>
              <a:t>Cette même loi vous oblige à ne pas diffuser des informations personnelle sans l’accord de la personne concernée.</a:t>
            </a:r>
          </a:p>
          <a:p>
            <a:pPr marL="457200" lvl="0" indent="-317500" rtl="0">
              <a:lnSpc>
                <a:spcPct val="115000"/>
              </a:lnSpc>
              <a:spcBef>
                <a:spcPts val="1400"/>
              </a:spcBef>
              <a:spcAft>
                <a:spcPts val="400"/>
              </a:spcAft>
              <a:buClr>
                <a:schemeClr val="dk1"/>
              </a:buClr>
              <a:buSzPct val="100000"/>
              <a:buFont typeface="Arial"/>
              <a:buChar char="●"/>
            </a:pPr>
            <a:r>
              <a:rPr lang="en-US">
                <a:solidFill>
                  <a:schemeClr val="dk1"/>
                </a:solidFill>
              </a:rPr>
              <a:t>Car l’adresse IP est parfois considérée comme une donnée personnelle dans certaine (jurisprudence changeante)</a:t>
            </a:r>
          </a:p>
          <a:p>
            <a:pPr marL="457200" lvl="0" indent="-317500">
              <a:lnSpc>
                <a:spcPct val="115000"/>
              </a:lnSpc>
              <a:spcBef>
                <a:spcPts val="1400"/>
              </a:spcBef>
              <a:spcAft>
                <a:spcPts val="400"/>
              </a:spcAft>
              <a:buClr>
                <a:schemeClr val="dk1"/>
              </a:buClr>
              <a:buSzPct val="100000"/>
              <a:buFont typeface="Arial"/>
              <a:buChar char="●"/>
            </a:pPr>
            <a:r>
              <a:rPr lang="en-US">
                <a:solidFill>
                  <a:schemeClr val="dk1"/>
                </a:solidFill>
              </a:rPr>
              <a:t>Car les champs compris dans les logs peuvent comporter des informations personnelles saisie par le client.</a:t>
            </a:r>
          </a:p>
        </p:txBody>
      </p:sp>
      <p:sp>
        <p:nvSpPr>
          <p:cNvPr id="128" name="Shape 12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Si je confie mes logs à tiers a t’il les même obligation de moi ? : oui</a:t>
            </a:r>
          </a:p>
          <a:p>
            <a:pPr>
              <a:spcBef>
                <a:spcPts val="0"/>
              </a:spcBef>
              <a:buNone/>
            </a:pPr>
            <a:r>
              <a:rPr lang="en-US"/>
              <a:t>C’est pour cela qu’un tiers analysant les logs a votre place n’offre jamais la possibilité de comparer directement votre activité avec un concurrent ou confrère. En général il offre une comparaison avec un panel</a:t>
            </a:r>
          </a:p>
        </p:txBody>
      </p:sp>
      <p:sp>
        <p:nvSpPr>
          <p:cNvPr id="135" name="Shape 13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42" name="Shape 14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Les logs c’est comme les déchets pendant longtemps cela n’a pas été pris en compte en amont engendrant problème de stockage et de conditionnement, pollution et coût pour la société. Anticiper sur l’intégralité de leur cycle de vie !</a:t>
            </a:r>
          </a:p>
        </p:txBody>
      </p:sp>
      <p:sp>
        <p:nvSpPr>
          <p:cNvPr id="149" name="Shape 14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00000"/>
              <a:buFont typeface="Arial"/>
              <a:buAutoNum type="arabicPeriod"/>
            </a:pPr>
            <a:r>
              <a:rPr lang="en-US">
                <a:solidFill>
                  <a:schemeClr val="dk1"/>
                </a:solidFill>
              </a:rPr>
              <a:t>C’est vos donnée, votre responsabilité , a vous de prendre le sujet à bras le corps</a:t>
            </a:r>
          </a:p>
          <a:p>
            <a:pPr marL="457200" lvl="0" indent="-317500" rtl="0">
              <a:spcBef>
                <a:spcPts val="0"/>
              </a:spcBef>
              <a:buClr>
                <a:srgbClr val="000000"/>
              </a:buClr>
              <a:buSzPct val="100000"/>
              <a:buFont typeface="Arial"/>
              <a:buAutoNum type="arabicPeriod"/>
            </a:pPr>
            <a:r>
              <a:rPr lang="en-US"/>
              <a:t>Gestion : découpage, répartition (par jour ? pas semaine ?) poids, format</a:t>
            </a:r>
          </a:p>
          <a:p>
            <a:pPr marL="457200" lvl="0" indent="-317500" rtl="0">
              <a:spcBef>
                <a:spcPts val="0"/>
              </a:spcBef>
              <a:buClr>
                <a:srgbClr val="000000"/>
              </a:buClr>
              <a:buSzPct val="100000"/>
              <a:buFont typeface="Arial"/>
              <a:buAutoNum type="arabicPeriod"/>
            </a:pPr>
            <a:r>
              <a:rPr lang="en-US"/>
              <a:t>Outils de download, compte avec login et password, envois automatique</a:t>
            </a:r>
          </a:p>
          <a:p>
            <a:pPr lvl="0" rtl="0">
              <a:spcBef>
                <a:spcPts val="0"/>
              </a:spcBef>
              <a:buNone/>
            </a:pPr>
            <a:endParaRPr>
              <a:solidFill>
                <a:schemeClr val="dk1"/>
              </a:solidFill>
            </a:endParaRPr>
          </a:p>
          <a:p>
            <a:pPr lvl="0">
              <a:spcBef>
                <a:spcPts val="0"/>
              </a:spcBef>
              <a:buNone/>
            </a:pPr>
            <a:endParaRPr/>
          </a:p>
        </p:txBody>
      </p:sp>
      <p:sp>
        <p:nvSpPr>
          <p:cNvPr id="156" name="Shape 15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chemeClr val="dk1"/>
              </a:buClr>
              <a:buSzPct val="100000"/>
              <a:buFont typeface="Arial"/>
              <a:buAutoNum type="arabicPeriod"/>
            </a:pPr>
            <a:r>
              <a:rPr lang="en-US">
                <a:solidFill>
                  <a:schemeClr val="dk1"/>
                </a:solidFill>
              </a:rPr>
              <a:t>Au vue des contraintes ce qui n’est pas strictement nécessaire n’est pas conservé.</a:t>
            </a:r>
          </a:p>
          <a:p>
            <a:pPr marL="457200" lvl="0" indent="-317500" rtl="0">
              <a:spcBef>
                <a:spcPts val="0"/>
              </a:spcBef>
              <a:buClr>
                <a:schemeClr val="dk1"/>
              </a:buClr>
              <a:buSzPct val="100000"/>
              <a:buFont typeface="Arial"/>
              <a:buAutoNum type="arabicPeriod"/>
            </a:pPr>
            <a:r>
              <a:rPr lang="en-US">
                <a:solidFill>
                  <a:schemeClr val="dk1"/>
                </a:solidFill>
              </a:rPr>
              <a:t>De comprendre votre besoin, de voir si il est récurent, de mettre les outils et procédures en place, adaptées à vos capacités</a:t>
            </a:r>
          </a:p>
          <a:p>
            <a:pPr marL="457200" lvl="0" indent="-317500" rtl="0">
              <a:spcBef>
                <a:spcPts val="0"/>
              </a:spcBef>
              <a:buClr>
                <a:schemeClr val="dk1"/>
              </a:buClr>
              <a:buSzPct val="100000"/>
              <a:buFont typeface="Arial"/>
              <a:buAutoNum type="arabicPeriod"/>
            </a:pPr>
            <a:r>
              <a:rPr lang="en-US">
                <a:solidFill>
                  <a:schemeClr val="dk1"/>
                </a:solidFill>
              </a:rPr>
              <a:t>Le temps de dé-archivage (sur bande ?), le temps de download, l’espace disque</a:t>
            </a:r>
          </a:p>
          <a:p>
            <a:pPr marL="457200" lvl="0" indent="-317500" rtl="0">
              <a:spcBef>
                <a:spcPts val="0"/>
              </a:spcBef>
              <a:buClr>
                <a:schemeClr val="dk1"/>
              </a:buClr>
              <a:buSzPct val="100000"/>
              <a:buFont typeface="Arial"/>
              <a:buAutoNum type="arabicPeriod"/>
            </a:pPr>
            <a:r>
              <a:rPr lang="en-US">
                <a:solidFill>
                  <a:schemeClr val="dk1"/>
                </a:solidFill>
              </a:rPr>
              <a:t>Vous ne pouvez pas avoir les trois, anticipé est toujours la meilleur des solutions</a:t>
            </a:r>
          </a:p>
          <a:p>
            <a:pPr>
              <a:spcBef>
                <a:spcPts val="0"/>
              </a:spcBef>
              <a:buNone/>
            </a:pPr>
            <a:endParaRPr/>
          </a:p>
        </p:txBody>
      </p:sp>
      <p:sp>
        <p:nvSpPr>
          <p:cNvPr id="163" name="Shape 16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US" dirty="0">
                <a:solidFill>
                  <a:schemeClr val="dk1"/>
                </a:solidFill>
              </a:rPr>
              <a:t>Un </a:t>
            </a:r>
            <a:r>
              <a:rPr lang="en-US" dirty="0" err="1">
                <a:solidFill>
                  <a:schemeClr val="dk1"/>
                </a:solidFill>
              </a:rPr>
              <a:t>nœud</a:t>
            </a:r>
            <a:r>
              <a:rPr lang="en-US" dirty="0">
                <a:solidFill>
                  <a:schemeClr val="dk1"/>
                </a:solidFill>
              </a:rPr>
              <a:t> correspond </a:t>
            </a:r>
            <a:r>
              <a:rPr lang="en-US" dirty="0" err="1">
                <a:solidFill>
                  <a:schemeClr val="dk1"/>
                </a:solidFill>
              </a:rPr>
              <a:t>à</a:t>
            </a:r>
            <a:r>
              <a:rPr lang="en-US" dirty="0">
                <a:solidFill>
                  <a:schemeClr val="dk1"/>
                </a:solidFill>
              </a:rPr>
              <a:t> un</a:t>
            </a:r>
            <a:r>
              <a:rPr lang="en-US" dirty="0">
                <a:solidFill>
                  <a:schemeClr val="dk1"/>
                </a:solidFill>
                <a:hlinkClick r:id="rId3"/>
              </a:rPr>
              <a:t> </a:t>
            </a:r>
            <a:r>
              <a:rPr lang="en-US" u="sng" dirty="0">
                <a:solidFill>
                  <a:schemeClr val="hlink"/>
                </a:solidFill>
                <a:hlinkClick r:id="rId3"/>
              </a:rPr>
              <a:t>mille marin</a:t>
            </a:r>
            <a:r>
              <a:rPr lang="en-US" dirty="0">
                <a:solidFill>
                  <a:schemeClr val="dk1"/>
                </a:solidFill>
              </a:rPr>
              <a:t> par </a:t>
            </a:r>
            <a:r>
              <a:rPr lang="en-US" dirty="0" err="1">
                <a:solidFill>
                  <a:schemeClr val="dk1"/>
                </a:solidFill>
              </a:rPr>
              <a:t>heure</a:t>
            </a:r>
            <a:r>
              <a:rPr lang="en-US" dirty="0">
                <a:solidFill>
                  <a:schemeClr val="dk1"/>
                </a:solidFill>
              </a:rPr>
              <a:t>, </a:t>
            </a:r>
            <a:r>
              <a:rPr lang="en-US" dirty="0" err="1">
                <a:solidFill>
                  <a:schemeClr val="dk1"/>
                </a:solidFill>
              </a:rPr>
              <a:t>soit</a:t>
            </a:r>
            <a:r>
              <a:rPr lang="en-US" dirty="0">
                <a:solidFill>
                  <a:schemeClr val="dk1"/>
                </a:solidFill>
              </a:rPr>
              <a:t> 1,852 </a:t>
            </a:r>
            <a:r>
              <a:rPr lang="en-US" dirty="0" err="1">
                <a:solidFill>
                  <a:schemeClr val="dk1"/>
                </a:solidFill>
              </a:rPr>
              <a:t>mètre</a:t>
            </a:r>
            <a:r>
              <a:rPr lang="en-US" dirty="0">
                <a:solidFill>
                  <a:schemeClr val="dk1"/>
                </a:solidFill>
              </a:rPr>
              <a:t> par </a:t>
            </a:r>
            <a:r>
              <a:rPr lang="en-US" dirty="0" err="1">
                <a:solidFill>
                  <a:schemeClr val="dk1"/>
                </a:solidFill>
              </a:rPr>
              <a:t>heure</a:t>
            </a:r>
            <a:r>
              <a:rPr lang="en-US" dirty="0">
                <a:solidFill>
                  <a:schemeClr val="dk1"/>
                </a:solidFill>
              </a:rPr>
              <a:t> </a:t>
            </a:r>
            <a:r>
              <a:rPr lang="en-US" dirty="0" err="1">
                <a:solidFill>
                  <a:schemeClr val="dk1"/>
                </a:solidFill>
              </a:rPr>
              <a:t>ou</a:t>
            </a:r>
            <a:r>
              <a:rPr lang="en-US" dirty="0">
                <a:solidFill>
                  <a:schemeClr val="dk1"/>
                </a:solidFill>
              </a:rPr>
              <a:t> 0,514 </a:t>
            </a:r>
            <a:r>
              <a:rPr lang="en-US" dirty="0" err="1">
                <a:solidFill>
                  <a:schemeClr val="dk1"/>
                </a:solidFill>
              </a:rPr>
              <a:t>mètre</a:t>
            </a:r>
            <a:r>
              <a:rPr lang="en-US" dirty="0">
                <a:solidFill>
                  <a:schemeClr val="dk1"/>
                </a:solidFill>
              </a:rPr>
              <a:t> par </a:t>
            </a:r>
            <a:r>
              <a:rPr lang="en-US" dirty="0" err="1">
                <a:solidFill>
                  <a:schemeClr val="dk1"/>
                </a:solidFill>
              </a:rPr>
              <a:t>seconde</a:t>
            </a:r>
            <a:r>
              <a:rPr lang="en-US" dirty="0">
                <a:solidFill>
                  <a:schemeClr val="dk1"/>
                </a:solidFill>
              </a:rPr>
              <a:t>. On </a:t>
            </a:r>
            <a:r>
              <a:rPr lang="en-US" dirty="0" err="1">
                <a:solidFill>
                  <a:schemeClr val="dk1"/>
                </a:solidFill>
              </a:rPr>
              <a:t>estimait</a:t>
            </a:r>
            <a:r>
              <a:rPr lang="en-US" dirty="0">
                <a:solidFill>
                  <a:schemeClr val="dk1"/>
                </a:solidFill>
              </a:rPr>
              <a:t> autrefois la </a:t>
            </a:r>
            <a:r>
              <a:rPr lang="en-US" dirty="0" err="1">
                <a:solidFill>
                  <a:schemeClr val="dk1"/>
                </a:solidFill>
              </a:rPr>
              <a:t>vitesse</a:t>
            </a:r>
            <a:r>
              <a:rPr lang="en-US" dirty="0">
                <a:solidFill>
                  <a:schemeClr val="dk1"/>
                </a:solidFill>
              </a:rPr>
              <a:t> d'un </a:t>
            </a:r>
            <a:r>
              <a:rPr lang="en-US" dirty="0" err="1">
                <a:solidFill>
                  <a:schemeClr val="dk1"/>
                </a:solidFill>
              </a:rPr>
              <a:t>navire</a:t>
            </a:r>
            <a:r>
              <a:rPr lang="en-US" dirty="0">
                <a:solidFill>
                  <a:schemeClr val="dk1"/>
                </a:solidFill>
              </a:rPr>
              <a:t> </a:t>
            </a:r>
            <a:r>
              <a:rPr lang="en-US" dirty="0" err="1">
                <a:solidFill>
                  <a:schemeClr val="dk1"/>
                </a:solidFill>
              </a:rPr>
              <a:t>à</a:t>
            </a:r>
            <a:r>
              <a:rPr lang="en-US" dirty="0">
                <a:solidFill>
                  <a:schemeClr val="dk1"/>
                </a:solidFill>
              </a:rPr>
              <a:t> </a:t>
            </a:r>
            <a:r>
              <a:rPr lang="en-US" dirty="0" err="1">
                <a:solidFill>
                  <a:schemeClr val="dk1"/>
                </a:solidFill>
              </a:rPr>
              <a:t>l'aide</a:t>
            </a:r>
            <a:r>
              <a:rPr lang="en-US" dirty="0">
                <a:solidFill>
                  <a:schemeClr val="dk1"/>
                </a:solidFill>
              </a:rPr>
              <a:t> d'un</a:t>
            </a:r>
            <a:r>
              <a:rPr lang="en-US" dirty="0">
                <a:solidFill>
                  <a:schemeClr val="dk1"/>
                </a:solidFill>
                <a:hlinkClick r:id="rId4"/>
              </a:rPr>
              <a:t> </a:t>
            </a:r>
            <a:r>
              <a:rPr lang="en-US" u="sng" dirty="0">
                <a:solidFill>
                  <a:schemeClr val="hlink"/>
                </a:solidFill>
                <a:hlinkClick r:id="rId4"/>
              </a:rPr>
              <a:t>loch à bateau</a:t>
            </a:r>
            <a:r>
              <a:rPr lang="en-US" dirty="0">
                <a:solidFill>
                  <a:schemeClr val="dk1"/>
                </a:solidFill>
              </a:rPr>
              <a:t>. (loch / log) La </a:t>
            </a:r>
            <a:r>
              <a:rPr lang="en-US" dirty="0" err="1">
                <a:solidFill>
                  <a:schemeClr val="dk1"/>
                </a:solidFill>
              </a:rPr>
              <a:t>planchette</a:t>
            </a:r>
            <a:r>
              <a:rPr lang="en-US" dirty="0">
                <a:solidFill>
                  <a:schemeClr val="dk1"/>
                </a:solidFill>
              </a:rPr>
              <a:t> </a:t>
            </a:r>
            <a:r>
              <a:rPr lang="en-US" dirty="0" err="1">
                <a:solidFill>
                  <a:schemeClr val="dk1"/>
                </a:solidFill>
              </a:rPr>
              <a:t>était</a:t>
            </a:r>
            <a:r>
              <a:rPr lang="en-US" dirty="0">
                <a:solidFill>
                  <a:schemeClr val="dk1"/>
                </a:solidFill>
              </a:rPr>
              <a:t> </a:t>
            </a:r>
            <a:r>
              <a:rPr lang="en-US" dirty="0" err="1">
                <a:solidFill>
                  <a:schemeClr val="dk1"/>
                </a:solidFill>
              </a:rPr>
              <a:t>amarrée</a:t>
            </a:r>
            <a:r>
              <a:rPr lang="en-US" dirty="0">
                <a:solidFill>
                  <a:schemeClr val="dk1"/>
                </a:solidFill>
              </a:rPr>
              <a:t> </a:t>
            </a:r>
            <a:r>
              <a:rPr lang="en-US" dirty="0" err="1">
                <a:solidFill>
                  <a:schemeClr val="dk1"/>
                </a:solidFill>
              </a:rPr>
              <a:t>à</a:t>
            </a:r>
            <a:r>
              <a:rPr lang="en-US" dirty="0">
                <a:solidFill>
                  <a:schemeClr val="dk1"/>
                </a:solidFill>
              </a:rPr>
              <a:t> un cordage </a:t>
            </a:r>
            <a:r>
              <a:rPr lang="en-US" dirty="0" err="1">
                <a:solidFill>
                  <a:schemeClr val="dk1"/>
                </a:solidFill>
              </a:rPr>
              <a:t>comportant</a:t>
            </a:r>
            <a:r>
              <a:rPr lang="en-US" dirty="0">
                <a:solidFill>
                  <a:schemeClr val="dk1"/>
                </a:solidFill>
              </a:rPr>
              <a:t> des</a:t>
            </a:r>
            <a:r>
              <a:rPr lang="en-US" dirty="0">
                <a:solidFill>
                  <a:schemeClr val="dk1"/>
                </a:solidFill>
                <a:hlinkClick r:id="rId5"/>
              </a:rPr>
              <a:t> </a:t>
            </a:r>
            <a:r>
              <a:rPr lang="en-US" u="sng" dirty="0">
                <a:solidFill>
                  <a:schemeClr val="hlink"/>
                </a:solidFill>
                <a:hlinkClick r:id="rId5"/>
              </a:rPr>
              <a:t>nœuds</a:t>
            </a:r>
            <a:r>
              <a:rPr lang="en-US" dirty="0">
                <a:solidFill>
                  <a:schemeClr val="dk1"/>
                </a:solidFill>
              </a:rPr>
              <a:t> </a:t>
            </a:r>
            <a:r>
              <a:rPr lang="en-US" dirty="0" err="1">
                <a:solidFill>
                  <a:schemeClr val="dk1"/>
                </a:solidFill>
              </a:rPr>
              <a:t>espacés</a:t>
            </a:r>
            <a:r>
              <a:rPr lang="en-US" dirty="0">
                <a:solidFill>
                  <a:schemeClr val="dk1"/>
                </a:solidFill>
              </a:rPr>
              <a:t> 47 </a:t>
            </a:r>
            <a:r>
              <a:rPr lang="en-US" dirty="0" err="1">
                <a:solidFill>
                  <a:schemeClr val="dk1"/>
                </a:solidFill>
              </a:rPr>
              <a:t>pieds</a:t>
            </a:r>
            <a:r>
              <a:rPr lang="en-US" dirty="0">
                <a:solidFill>
                  <a:schemeClr val="dk1"/>
                </a:solidFill>
              </a:rPr>
              <a:t> et 3 </a:t>
            </a:r>
            <a:r>
              <a:rPr lang="en-US" dirty="0" err="1">
                <a:solidFill>
                  <a:schemeClr val="dk1"/>
                </a:solidFill>
              </a:rPr>
              <a:t>pouces</a:t>
            </a:r>
            <a:r>
              <a:rPr lang="en-US" dirty="0">
                <a:solidFill>
                  <a:schemeClr val="dk1"/>
                </a:solidFill>
              </a:rPr>
              <a:t> (14,4 m) </a:t>
            </a:r>
            <a:r>
              <a:rPr lang="en-US" dirty="0" err="1">
                <a:solidFill>
                  <a:schemeClr val="dk1"/>
                </a:solidFill>
              </a:rPr>
              <a:t>qu'un</a:t>
            </a:r>
            <a:r>
              <a:rPr lang="en-US" dirty="0">
                <a:solidFill>
                  <a:schemeClr val="dk1"/>
                </a:solidFill>
              </a:rPr>
              <a:t> </a:t>
            </a:r>
            <a:r>
              <a:rPr lang="en-US" dirty="0" err="1">
                <a:solidFill>
                  <a:schemeClr val="dk1"/>
                </a:solidFill>
              </a:rPr>
              <a:t>marin</a:t>
            </a:r>
            <a:r>
              <a:rPr lang="en-US" dirty="0">
                <a:solidFill>
                  <a:schemeClr val="dk1"/>
                </a:solidFill>
              </a:rPr>
              <a:t> </a:t>
            </a:r>
            <a:r>
              <a:rPr lang="en-US" dirty="0" err="1">
                <a:solidFill>
                  <a:schemeClr val="dk1"/>
                </a:solidFill>
              </a:rPr>
              <a:t>comptait</a:t>
            </a:r>
            <a:r>
              <a:rPr lang="en-US" dirty="0">
                <a:solidFill>
                  <a:schemeClr val="dk1"/>
                </a:solidFill>
              </a:rPr>
              <a:t> </a:t>
            </a:r>
            <a:r>
              <a:rPr lang="en-US" dirty="0" err="1">
                <a:solidFill>
                  <a:schemeClr val="dk1"/>
                </a:solidFill>
              </a:rPr>
              <a:t>à</a:t>
            </a:r>
            <a:r>
              <a:rPr lang="en-US" dirty="0">
                <a:solidFill>
                  <a:schemeClr val="dk1"/>
                </a:solidFill>
              </a:rPr>
              <a:t> haute </a:t>
            </a:r>
            <a:r>
              <a:rPr lang="en-US" dirty="0" err="1">
                <a:solidFill>
                  <a:schemeClr val="dk1"/>
                </a:solidFill>
              </a:rPr>
              <a:t>voix</a:t>
            </a:r>
            <a:r>
              <a:rPr lang="en-US" dirty="0">
                <a:solidFill>
                  <a:schemeClr val="dk1"/>
                </a:solidFill>
              </a:rPr>
              <a:t> au fur et </a:t>
            </a:r>
            <a:r>
              <a:rPr lang="en-US" dirty="0" err="1">
                <a:solidFill>
                  <a:schemeClr val="dk1"/>
                </a:solidFill>
              </a:rPr>
              <a:t>à</a:t>
            </a:r>
            <a:r>
              <a:rPr lang="en-US" dirty="0">
                <a:solidFill>
                  <a:schemeClr val="dk1"/>
                </a:solidFill>
              </a:rPr>
              <a:t> </a:t>
            </a:r>
            <a:r>
              <a:rPr lang="en-US" dirty="0" err="1">
                <a:solidFill>
                  <a:schemeClr val="dk1"/>
                </a:solidFill>
              </a:rPr>
              <a:t>mesure</a:t>
            </a:r>
            <a:r>
              <a:rPr lang="en-US" dirty="0">
                <a:solidFill>
                  <a:schemeClr val="dk1"/>
                </a:solidFill>
              </a:rPr>
              <a:t> </a:t>
            </a:r>
            <a:r>
              <a:rPr lang="en-US" dirty="0" err="1">
                <a:solidFill>
                  <a:schemeClr val="dk1"/>
                </a:solidFill>
              </a:rPr>
              <a:t>qu'ils</a:t>
            </a:r>
            <a:r>
              <a:rPr lang="en-US" dirty="0">
                <a:solidFill>
                  <a:schemeClr val="dk1"/>
                </a:solidFill>
              </a:rPr>
              <a:t> </a:t>
            </a:r>
            <a:r>
              <a:rPr lang="en-US" dirty="0" err="1">
                <a:solidFill>
                  <a:schemeClr val="dk1"/>
                </a:solidFill>
              </a:rPr>
              <a:t>glissaient</a:t>
            </a:r>
            <a:r>
              <a:rPr lang="en-US" dirty="0">
                <a:solidFill>
                  <a:schemeClr val="dk1"/>
                </a:solidFill>
              </a:rPr>
              <a:t> entre </a:t>
            </a:r>
            <a:r>
              <a:rPr lang="en-US" dirty="0" err="1">
                <a:solidFill>
                  <a:schemeClr val="dk1"/>
                </a:solidFill>
              </a:rPr>
              <a:t>ses</a:t>
            </a:r>
            <a:r>
              <a:rPr lang="en-US" dirty="0">
                <a:solidFill>
                  <a:schemeClr val="dk1"/>
                </a:solidFill>
              </a:rPr>
              <a:t> </a:t>
            </a:r>
            <a:r>
              <a:rPr lang="en-US" dirty="0" err="1">
                <a:solidFill>
                  <a:schemeClr val="dk1"/>
                </a:solidFill>
              </a:rPr>
              <a:t>doigts</a:t>
            </a:r>
            <a:r>
              <a:rPr lang="en-US" dirty="0">
                <a:solidFill>
                  <a:schemeClr val="dk1"/>
                </a:solidFill>
              </a:rPr>
              <a:t>. Le </a:t>
            </a:r>
            <a:r>
              <a:rPr lang="en-US" dirty="0" err="1">
                <a:solidFill>
                  <a:schemeClr val="dk1"/>
                </a:solidFill>
              </a:rPr>
              <a:t>compte</a:t>
            </a:r>
            <a:r>
              <a:rPr lang="en-US" dirty="0">
                <a:solidFill>
                  <a:schemeClr val="dk1"/>
                </a:solidFill>
              </a:rPr>
              <a:t> se </a:t>
            </a:r>
            <a:r>
              <a:rPr lang="en-US" dirty="0" err="1">
                <a:solidFill>
                  <a:schemeClr val="dk1"/>
                </a:solidFill>
              </a:rPr>
              <a:t>faisait</a:t>
            </a:r>
            <a:r>
              <a:rPr lang="en-US" dirty="0">
                <a:solidFill>
                  <a:schemeClr val="dk1"/>
                </a:solidFill>
              </a:rPr>
              <a:t> pendant le temps </a:t>
            </a:r>
            <a:r>
              <a:rPr lang="en-US" dirty="0" err="1">
                <a:solidFill>
                  <a:schemeClr val="dk1"/>
                </a:solidFill>
              </a:rPr>
              <a:t>d'écoulement</a:t>
            </a:r>
            <a:r>
              <a:rPr lang="en-US" dirty="0">
                <a:solidFill>
                  <a:schemeClr val="dk1"/>
                </a:solidFill>
              </a:rPr>
              <a:t> d'un </a:t>
            </a:r>
            <a:r>
              <a:rPr lang="en-US" dirty="0" err="1">
                <a:solidFill>
                  <a:schemeClr val="dk1"/>
                </a:solidFill>
              </a:rPr>
              <a:t>sablier</a:t>
            </a:r>
            <a:endParaRPr lang="en-US" dirty="0">
              <a:solidFill>
                <a:schemeClr val="dk1"/>
              </a:solidFill>
            </a:endParaRPr>
          </a:p>
          <a:p>
            <a:pPr marL="457200" lvl="0" indent="-317500" rtl="0">
              <a:spcBef>
                <a:spcPts val="0"/>
              </a:spcBef>
              <a:buClr>
                <a:srgbClr val="000000"/>
              </a:buClr>
              <a:buSzPct val="100000"/>
              <a:buFont typeface="Arial"/>
              <a:buChar char="●"/>
            </a:pPr>
            <a:r>
              <a:rPr lang="en-US" dirty="0"/>
              <a:t>Sous </a:t>
            </a:r>
            <a:r>
              <a:rPr lang="en-US" dirty="0" err="1"/>
              <a:t>unix</a:t>
            </a:r>
            <a:r>
              <a:rPr lang="en-US" dirty="0"/>
              <a:t> : Un </a:t>
            </a:r>
            <a:r>
              <a:rPr lang="en-US" dirty="0" err="1"/>
              <a:t>binaire</a:t>
            </a:r>
            <a:r>
              <a:rPr lang="en-US" dirty="0"/>
              <a:t> </a:t>
            </a:r>
            <a:r>
              <a:rPr lang="en-US" dirty="0" err="1"/>
              <a:t>exécutable</a:t>
            </a:r>
            <a:r>
              <a:rPr lang="en-US" dirty="0"/>
              <a:t>, un </a:t>
            </a:r>
            <a:r>
              <a:rPr lang="en-US" dirty="0" err="1"/>
              <a:t>fichier</a:t>
            </a:r>
            <a:r>
              <a:rPr lang="en-US" dirty="0"/>
              <a:t> de </a:t>
            </a:r>
            <a:r>
              <a:rPr lang="en-US" dirty="0" err="1"/>
              <a:t>conf</a:t>
            </a:r>
            <a:r>
              <a:rPr lang="en-US" dirty="0"/>
              <a:t>, un </a:t>
            </a:r>
            <a:r>
              <a:rPr lang="en-US" dirty="0" err="1"/>
              <a:t>fichier</a:t>
            </a:r>
            <a:r>
              <a:rPr lang="en-US" dirty="0"/>
              <a:t> de log</a:t>
            </a:r>
          </a:p>
          <a:p>
            <a:pPr marL="457200" lvl="0" indent="-317500">
              <a:spcBef>
                <a:spcPts val="0"/>
              </a:spcBef>
              <a:buClr>
                <a:srgbClr val="000000"/>
              </a:buClr>
              <a:buSzPct val="100000"/>
              <a:buFont typeface="Arial"/>
              <a:buChar char="●"/>
            </a:pPr>
            <a:r>
              <a:rPr lang="en-US" dirty="0"/>
              <a:t>Le </a:t>
            </a:r>
            <a:r>
              <a:rPr lang="en-US" dirty="0" err="1"/>
              <a:t>navire</a:t>
            </a:r>
            <a:r>
              <a:rPr lang="en-US" dirty="0"/>
              <a:t> </a:t>
            </a:r>
            <a:r>
              <a:rPr lang="en-US" dirty="0" err="1"/>
              <a:t>présenté</a:t>
            </a:r>
            <a:r>
              <a:rPr lang="en-US" dirty="0"/>
              <a:t> </a:t>
            </a:r>
            <a:r>
              <a:rPr lang="en-US" dirty="0" err="1"/>
              <a:t>c’est</a:t>
            </a:r>
            <a:r>
              <a:rPr lang="en-US" dirty="0"/>
              <a:t> la </a:t>
            </a:r>
            <a:r>
              <a:rPr lang="en-US" dirty="0" err="1"/>
              <a:t>confiance</a:t>
            </a:r>
            <a:r>
              <a:rPr lang="en-US" dirty="0"/>
              <a:t> de Robert </a:t>
            </a:r>
            <a:r>
              <a:rPr lang="en-US" dirty="0" err="1"/>
              <a:t>Surcouf</a:t>
            </a:r>
            <a:r>
              <a:rPr lang="en-US" dirty="0"/>
              <a:t> en 1800</a:t>
            </a:r>
          </a:p>
        </p:txBody>
      </p:sp>
      <p:sp>
        <p:nvSpPr>
          <p:cNvPr id="38" name="Shape 3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Surtout si vous avez vous même prévus d'enregistrer, de conserver puis d’analysé l’information sur les actes d’achat manqué</a:t>
            </a:r>
          </a:p>
          <a:p>
            <a:pPr>
              <a:spcBef>
                <a:spcPts val="0"/>
              </a:spcBef>
              <a:buNone/>
            </a:pPr>
            <a:r>
              <a:rPr lang="en-US"/>
              <a:t>Pb technique ? Incompatibilité ? Moyen de paiement défaillant ? Site ralentie par un maintenance backoffice (sauvegarde)</a:t>
            </a:r>
          </a:p>
        </p:txBody>
      </p:sp>
      <p:sp>
        <p:nvSpPr>
          <p:cNvPr id="170" name="Shape 17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Helvetica Neue"/>
              <a:buChar char="●"/>
            </a:pPr>
            <a:r>
              <a:rPr lang="en-US" sz="1800">
                <a:solidFill>
                  <a:schemeClr val="dk1"/>
                </a:solidFill>
              </a:rPr>
              <a:t>L’effort de production est trop souvent sous estimé.</a:t>
            </a:r>
          </a:p>
          <a:p>
            <a:pPr marL="457200" lvl="0" indent="-342900" rtl="0">
              <a:spcBef>
                <a:spcPts val="0"/>
              </a:spcBef>
              <a:buClr>
                <a:schemeClr val="dk1"/>
              </a:buClr>
              <a:buSzPct val="100000"/>
              <a:buFont typeface="Helvetica Neue"/>
              <a:buChar char="●"/>
            </a:pPr>
            <a:r>
              <a:rPr lang="en-US" sz="1800">
                <a:solidFill>
                  <a:schemeClr val="dk1"/>
                </a:solidFill>
              </a:rPr>
              <a:t>Un rayon qui existe et qui n’est pas visité, ni par les moteurs de recherche, ni par les clients.</a:t>
            </a:r>
          </a:p>
          <a:p>
            <a:pPr marL="457200" lvl="0" indent="-342900" rtl="0">
              <a:spcBef>
                <a:spcPts val="0"/>
              </a:spcBef>
              <a:buClr>
                <a:schemeClr val="dk1"/>
              </a:buClr>
              <a:buSzPct val="100000"/>
              <a:buFont typeface="Helvetica Neue"/>
              <a:buChar char="●"/>
            </a:pPr>
            <a:r>
              <a:rPr lang="en-US" sz="1800">
                <a:solidFill>
                  <a:schemeClr val="dk1"/>
                </a:solidFill>
              </a:rPr>
              <a:t>Un rayon qui est visité plusieurs fois par minute par un moteur de recherche alors qu’il n’est ré-achalandé qu’une fois par jour.</a:t>
            </a:r>
          </a:p>
          <a:p>
            <a:pPr>
              <a:spcBef>
                <a:spcPts val="0"/>
              </a:spcBef>
              <a:buNone/>
            </a:pPr>
            <a:endParaRPr sz="1800"/>
          </a:p>
        </p:txBody>
      </p:sp>
      <p:sp>
        <p:nvSpPr>
          <p:cNvPr id="177" name="Shape 17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800">
                <a:solidFill>
                  <a:schemeClr val="dk1"/>
                </a:solidFill>
              </a:rPr>
              <a:t>Collecte / Format / Compilation / Stockage / Archivage / Distribution / Extraction / Destruction fin de vie → </a:t>
            </a:r>
            <a:r>
              <a:rPr lang="en-US" sz="1800" b="1">
                <a:solidFill>
                  <a:schemeClr val="dk1"/>
                </a:solidFill>
              </a:rPr>
              <a:t>Anticiper l’intégralité du cycle, garder les options ouverte pour l’évolution de vos besoin.</a:t>
            </a:r>
          </a:p>
        </p:txBody>
      </p:sp>
      <p:sp>
        <p:nvSpPr>
          <p:cNvPr id="184" name="Shape 18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Je sais c’est une lapalissade mais on ne délègue que ce que l’ont maîtrise … au moins un peu, afin de juger du résultat.</a:t>
            </a:r>
          </a:p>
          <a:p>
            <a:pPr rtl="0">
              <a:spcBef>
                <a:spcPts val="0"/>
              </a:spcBef>
              <a:buNone/>
            </a:pPr>
            <a:r>
              <a:rPr lang="en-US"/>
              <a:t>Vos besoins commandent l’outil doit y être adapté ou au moins aider économiquement à mieux les définirs.</a:t>
            </a:r>
          </a:p>
          <a:p>
            <a:pPr>
              <a:spcBef>
                <a:spcPts val="0"/>
              </a:spcBef>
              <a:buNone/>
            </a:pPr>
            <a:r>
              <a:rPr lang="en-US"/>
              <a:t>Le choix final doit offrir un R.O.I le justifiant et cela dépend également de votre capacité à tenir compte de l’information obtenue </a:t>
            </a:r>
          </a:p>
        </p:txBody>
      </p:sp>
      <p:sp>
        <p:nvSpPr>
          <p:cNvPr id="191" name="Shape 19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8" name="Shape 19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5" name="Shape 20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2" name="Shape 21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0" name="Shape 22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Il est plus raisonnable de prendre en compte l’aspect légal dès le début de votre activité et de commencé à valorisé vos log, au moins un peu avec un outil basic, le plus tôt possible.</a:t>
            </a:r>
          </a:p>
        </p:txBody>
      </p:sp>
      <p:sp>
        <p:nvSpPr>
          <p:cNvPr id="227" name="Shape 22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6" name="Shape 23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Outch </a:t>
            </a:r>
          </a:p>
        </p:txBody>
      </p:sp>
      <p:sp>
        <p:nvSpPr>
          <p:cNvPr id="45" name="Shape 4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US"/>
              <a:t>Log sur le web : log technique (le fonctionnement des différents logiciel, du matériel du serveur) + log d’utilisation (entrés et sortie, volume de donnée, horaire)</a:t>
            </a:r>
          </a:p>
          <a:p>
            <a:pPr marL="457200" lvl="0" indent="-317500" rtl="0">
              <a:spcBef>
                <a:spcPts val="0"/>
              </a:spcBef>
              <a:buClr>
                <a:srgbClr val="000000"/>
              </a:buClr>
              <a:buSzPct val="100000"/>
              <a:buFont typeface="Arial"/>
              <a:buChar char="●"/>
            </a:pPr>
            <a:r>
              <a:rPr lang="en-US"/>
              <a:t>Log purement technique -&gt; exemple : l’utilisation du matériel RAM/DISK/NET</a:t>
            </a:r>
          </a:p>
          <a:p>
            <a:pPr marL="457200" lvl="0" indent="-317500" rtl="0">
              <a:spcBef>
                <a:spcPts val="0"/>
              </a:spcBef>
              <a:buClr>
                <a:srgbClr val="000000"/>
              </a:buClr>
              <a:buSzPct val="100000"/>
              <a:buFont typeface="Arial"/>
              <a:buChar char="●"/>
            </a:pPr>
            <a:r>
              <a:rPr lang="en-US"/>
              <a:t>Log double usage  -&gt; hit -&gt; charge de travail d'où on peux déduire la demande (quand, combien par qui etc.)</a:t>
            </a:r>
          </a:p>
          <a:p>
            <a:pPr marL="457200" lvl="0" indent="-317500">
              <a:spcBef>
                <a:spcPts val="0"/>
              </a:spcBef>
              <a:buClr>
                <a:srgbClr val="000000"/>
              </a:buClr>
              <a:buSzPct val="100000"/>
              <a:buFont typeface="Arial"/>
              <a:buChar char="●"/>
            </a:pPr>
            <a:r>
              <a:rPr lang="en-US"/>
              <a:t>Les acces log web sont à double usage</a:t>
            </a:r>
          </a:p>
        </p:txBody>
      </p:sp>
      <p:sp>
        <p:nvSpPr>
          <p:cNvPr id="52" name="Shape 5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Nous allons extraire et commenter une ligne</a:t>
            </a:r>
          </a:p>
        </p:txBody>
      </p:sp>
      <p:sp>
        <p:nvSpPr>
          <p:cNvPr id="60" name="Shape 6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a:spcBef>
                <a:spcPts val="0"/>
              </a:spcBef>
              <a:buClr>
                <a:srgbClr val="000000"/>
              </a:buClr>
              <a:buSzPct val="100000"/>
              <a:buFont typeface="Arial"/>
              <a:buChar char="●"/>
            </a:pPr>
            <a:r>
              <a:rPr lang="en-US"/>
              <a:t>Oui c’est aride et cela pique un peu les yeux.</a:t>
            </a:r>
          </a:p>
        </p:txBody>
      </p:sp>
      <p:sp>
        <p:nvSpPr>
          <p:cNvPr id="67" name="Shape 6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chemeClr val="dk1"/>
              </a:buClr>
              <a:buSzPct val="100000"/>
              <a:buFont typeface="Arial"/>
              <a:buChar char="●"/>
            </a:pPr>
            <a:r>
              <a:rPr lang="en-US">
                <a:solidFill>
                  <a:schemeClr val="dk1"/>
                </a:solidFill>
              </a:rPr>
              <a:t>Ici 217.194.62.188.dynamic.wline.res.cust.swisscom.ch du coté de Genève </a:t>
            </a:r>
            <a:r>
              <a:rPr lang="en-US" u="sng">
                <a:solidFill>
                  <a:schemeClr val="hlink"/>
                </a:solidFill>
                <a:hlinkClick r:id="rId3"/>
              </a:rPr>
              <a:t>http://www.localiser-ip.com/?ip=188.62.194.217</a:t>
            </a:r>
            <a:r>
              <a:rPr lang="en-US">
                <a:solidFill>
                  <a:schemeClr val="dk1"/>
                </a:solidFill>
              </a:rPr>
              <a:t> </a:t>
            </a:r>
          </a:p>
          <a:p>
            <a:pPr marL="457200" lvl="0" indent="-317500" rtl="0">
              <a:spcBef>
                <a:spcPts val="0"/>
              </a:spcBef>
              <a:buClr>
                <a:schemeClr val="dk1"/>
              </a:buClr>
              <a:buSzPct val="100000"/>
              <a:buFont typeface="Arial"/>
              <a:buChar char="●"/>
            </a:pPr>
            <a:r>
              <a:rPr lang="en-US">
                <a:solidFill>
                  <a:schemeClr val="dk1"/>
                </a:solidFill>
              </a:rPr>
              <a:t>(UTC +2) de la demande. La suisse est a temps universel +2 en été tout comme Paris</a:t>
            </a:r>
          </a:p>
          <a:p>
            <a:pPr lvl="0" rtl="0">
              <a:spcBef>
                <a:spcPts val="0"/>
              </a:spcBef>
              <a:buNone/>
            </a:pPr>
            <a:endParaRPr>
              <a:solidFill>
                <a:schemeClr val="dk1"/>
              </a:solidFill>
            </a:endParaRPr>
          </a:p>
          <a:p>
            <a:pPr lvl="0" rtl="0">
              <a:spcBef>
                <a:spcPts val="0"/>
              </a:spcBef>
              <a:buClr>
                <a:schemeClr val="dk1"/>
              </a:buClr>
              <a:buFont typeface="Arial"/>
              <a:buNone/>
            </a:pPr>
            <a:endParaRPr sz="2400">
              <a:solidFill>
                <a:schemeClr val="dk1"/>
              </a:solidFill>
            </a:endParaRPr>
          </a:p>
          <a:p>
            <a:pPr>
              <a:spcBef>
                <a:spcPts val="0"/>
              </a:spcBef>
              <a:buNone/>
            </a:pPr>
            <a:endParaRPr/>
          </a:p>
        </p:txBody>
      </p:sp>
      <p:sp>
        <p:nvSpPr>
          <p:cNvPr id="76" name="Shape 7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US">
                <a:solidFill>
                  <a:schemeClr val="dk1"/>
                </a:solidFill>
              </a:rPr>
              <a:t>http1.1 rfc2616 de 1999. le http 2 rfc7540 et rfc7541 date du 18 février 2015. Analogie de faire des courses en ce faisant commander article par article et renvoyé article par article (http1) ou recevoir une liste et répondre avec un lot (http2)</a:t>
            </a:r>
          </a:p>
          <a:p>
            <a:pPr marL="457200" lvl="0" indent="-317500" rtl="0">
              <a:spcBef>
                <a:spcPts val="0"/>
              </a:spcBef>
              <a:buClr>
                <a:srgbClr val="000000"/>
              </a:buClr>
              <a:buSzPct val="100000"/>
              <a:buFont typeface="Arial"/>
              <a:buChar char="●"/>
            </a:pPr>
            <a:r>
              <a:rPr lang="en-US"/>
              <a:t>200 tout va bien, 404 je ne trouve pas, 301 c’est pas ici c’est là.</a:t>
            </a:r>
          </a:p>
          <a:p>
            <a:pPr marL="457200" lvl="0" indent="-317500" rtl="0">
              <a:spcBef>
                <a:spcPts val="0"/>
              </a:spcBef>
              <a:buClr>
                <a:srgbClr val="000000"/>
              </a:buClr>
              <a:buSzPct val="100000"/>
              <a:buFont typeface="Arial"/>
              <a:buChar char="●"/>
            </a:pPr>
            <a:r>
              <a:rPr lang="en-US"/>
              <a:t>8 bits par Octet, 11694 bits donne 1461 octets soit 1,46 Ko. Connaître le système de mesure est important pour dialoguer avec vos contacts. Savoir les poids et mesure à toujours été important pour le business </a:t>
            </a:r>
          </a:p>
        </p:txBody>
      </p:sp>
      <p:sp>
        <p:nvSpPr>
          <p:cNvPr id="83" name="Shape 8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15000"/>
              </a:lnSpc>
              <a:spcBef>
                <a:spcPts val="0"/>
              </a:spcBef>
              <a:buNone/>
            </a:pPr>
            <a:r>
              <a:rPr lang="en-US" u="sng">
                <a:solidFill>
                  <a:schemeClr val="hlink"/>
                </a:solidFill>
                <a:hlinkClick r:id="rId3"/>
              </a:rPr>
              <a:t>http://gqs-decoder.appspot.com/</a:t>
            </a:r>
          </a:p>
          <a:p>
            <a:pPr lvl="0" rtl="0">
              <a:lnSpc>
                <a:spcPct val="115000"/>
              </a:lnSpc>
              <a:spcBef>
                <a:spcPts val="0"/>
              </a:spcBef>
              <a:buNone/>
            </a:pPr>
            <a:endParaRPr/>
          </a:p>
          <a:p>
            <a:pPr marL="457200" lvl="0" indent="-298450" rtl="0">
              <a:lnSpc>
                <a:spcPct val="115000"/>
              </a:lnSpc>
              <a:spcBef>
                <a:spcPts val="0"/>
              </a:spcBef>
              <a:buClr>
                <a:schemeClr val="dk1"/>
              </a:buClr>
              <a:buSzPct val="78571"/>
              <a:buFont typeface="Arial"/>
              <a:buChar char="●"/>
            </a:pPr>
            <a:r>
              <a:rPr lang="en-US"/>
              <a:t>scheme : https</a:t>
            </a:r>
          </a:p>
          <a:p>
            <a:pPr marL="457200" lvl="0" indent="-298450" rtl="0">
              <a:lnSpc>
                <a:spcPct val="115000"/>
              </a:lnSpc>
              <a:spcBef>
                <a:spcPts val="0"/>
              </a:spcBef>
              <a:buClr>
                <a:schemeClr val="dk1"/>
              </a:buClr>
              <a:buSzPct val="78571"/>
              <a:buFont typeface="Arial"/>
              <a:buChar char="●"/>
            </a:pPr>
            <a:r>
              <a:rPr lang="en-US"/>
              <a:t>netloc : www.google.ch</a:t>
            </a:r>
          </a:p>
          <a:p>
            <a:pPr marL="457200" lvl="0" indent="-298450" rtl="0">
              <a:lnSpc>
                <a:spcPct val="115000"/>
              </a:lnSpc>
              <a:spcBef>
                <a:spcPts val="0"/>
              </a:spcBef>
              <a:buClr>
                <a:schemeClr val="dk1"/>
              </a:buClr>
              <a:buSzPct val="78571"/>
              <a:buFont typeface="Arial"/>
              <a:buChar char="●"/>
            </a:pPr>
            <a:r>
              <a:rPr lang="en-US"/>
              <a:t>path : /url</a:t>
            </a:r>
          </a:p>
          <a:p>
            <a:pPr marL="457200" lvl="0" indent="-298450" rtl="0">
              <a:lnSpc>
                <a:spcPct val="115000"/>
              </a:lnSpc>
              <a:spcBef>
                <a:spcPts val="0"/>
              </a:spcBef>
              <a:buClr>
                <a:schemeClr val="dk1"/>
              </a:buClr>
              <a:buSzPct val="78571"/>
              <a:buFont typeface="Arial"/>
              <a:buChar char="●"/>
            </a:pPr>
            <a:r>
              <a:rPr lang="en-US"/>
              <a:t>params :</a:t>
            </a:r>
          </a:p>
          <a:p>
            <a:pPr marL="457200" lvl="0" indent="-298450" rtl="0">
              <a:lnSpc>
                <a:spcPct val="115000"/>
              </a:lnSpc>
              <a:spcBef>
                <a:spcPts val="0"/>
              </a:spcBef>
              <a:buClr>
                <a:schemeClr val="dk1"/>
              </a:buClr>
              <a:buSzPct val="78571"/>
              <a:buFont typeface="Arial"/>
              <a:buChar char="●"/>
            </a:pPr>
            <a:r>
              <a:rPr lang="en-US"/>
              <a:t>query :</a:t>
            </a:r>
          </a:p>
          <a:p>
            <a:pPr marL="914400" lvl="1" indent="-298450" rtl="0">
              <a:lnSpc>
                <a:spcPct val="115000"/>
              </a:lnSpc>
              <a:spcBef>
                <a:spcPts val="0"/>
              </a:spcBef>
              <a:buClr>
                <a:schemeClr val="dk1"/>
              </a:buClr>
              <a:buSzPct val="78571"/>
              <a:buFont typeface="Courier New"/>
              <a:buChar char="o"/>
            </a:pPr>
            <a:r>
              <a:rPr lang="en-US"/>
              <a:t>usg : AFQjCNFfAHY_8Ie3UMOPkqjR7AD6Lqwzbg</a:t>
            </a:r>
          </a:p>
          <a:p>
            <a:pPr marL="914400" lvl="1" indent="-298450" rtl="0">
              <a:lnSpc>
                <a:spcPct val="115000"/>
              </a:lnSpc>
              <a:spcBef>
                <a:spcPts val="0"/>
              </a:spcBef>
              <a:buClr>
                <a:schemeClr val="dk1"/>
              </a:buClr>
              <a:buSzPct val="78571"/>
              <a:buFont typeface="Courier New"/>
              <a:buChar char="o"/>
            </a:pPr>
            <a:r>
              <a:rPr lang="en-US"/>
              <a:t>ei : DGBjVdLrOYGBU57MgagL</a:t>
            </a:r>
          </a:p>
          <a:p>
            <a:pPr marL="914400" lvl="1" indent="-298450" rtl="0">
              <a:lnSpc>
                <a:spcPct val="115000"/>
              </a:lnSpc>
              <a:spcBef>
                <a:spcPts val="0"/>
              </a:spcBef>
              <a:buClr>
                <a:schemeClr val="dk1"/>
              </a:buClr>
              <a:buSzPct val="78571"/>
              <a:buFont typeface="Courier New"/>
              <a:buChar char="o"/>
            </a:pPr>
            <a:r>
              <a:rPr lang="en-US"/>
              <a:t>rct : j</a:t>
            </a:r>
          </a:p>
          <a:p>
            <a:pPr marL="914400" lvl="1" indent="-298450" rtl="0">
              <a:lnSpc>
                <a:spcPct val="115000"/>
              </a:lnSpc>
              <a:spcBef>
                <a:spcPts val="0"/>
              </a:spcBef>
              <a:buClr>
                <a:schemeClr val="dk1"/>
              </a:buClr>
              <a:buSzPct val="78571"/>
              <a:buFont typeface="Courier New"/>
              <a:buChar char="o"/>
            </a:pPr>
            <a:r>
              <a:rPr lang="en-US"/>
              <a:t>cd : 2</a:t>
            </a:r>
          </a:p>
          <a:p>
            <a:pPr marL="914400" lvl="1" indent="-298450" rtl="0">
              <a:lnSpc>
                <a:spcPct val="115000"/>
              </a:lnSpc>
              <a:spcBef>
                <a:spcPts val="0"/>
              </a:spcBef>
              <a:buClr>
                <a:schemeClr val="dk1"/>
              </a:buClr>
              <a:buSzPct val="78571"/>
              <a:buFont typeface="Courier New"/>
              <a:buChar char="o"/>
            </a:pPr>
            <a:r>
              <a:rPr lang="en-US"/>
              <a:t>source : web</a:t>
            </a:r>
          </a:p>
          <a:p>
            <a:pPr marL="914400" lvl="1" indent="-298450" rtl="0">
              <a:lnSpc>
                <a:spcPct val="115000"/>
              </a:lnSpc>
              <a:spcBef>
                <a:spcPts val="0"/>
              </a:spcBef>
              <a:buClr>
                <a:schemeClr val="dk1"/>
              </a:buClr>
              <a:buSzPct val="78571"/>
              <a:buFont typeface="Courier New"/>
              <a:buChar char="o"/>
            </a:pPr>
            <a:r>
              <a:rPr lang="en-US"/>
              <a:t>ved : 0CCYQFjAB</a:t>
            </a:r>
          </a:p>
          <a:p>
            <a:pPr marL="914400" lvl="1" indent="-298450" rtl="0">
              <a:lnSpc>
                <a:spcPct val="115000"/>
              </a:lnSpc>
              <a:spcBef>
                <a:spcPts val="0"/>
              </a:spcBef>
              <a:buClr>
                <a:schemeClr val="dk1"/>
              </a:buClr>
              <a:buSzPct val="78571"/>
              <a:buFont typeface="Courier New"/>
              <a:buChar char="o"/>
            </a:pPr>
            <a:r>
              <a:rPr lang="en-US"/>
              <a:t>VisitEventDescriptor (ved):</a:t>
            </a:r>
          </a:p>
          <a:p>
            <a:pPr marL="1371600" lvl="2" indent="-298450" rtl="0">
              <a:lnSpc>
                <a:spcPct val="115000"/>
              </a:lnSpc>
              <a:spcBef>
                <a:spcPts val="0"/>
              </a:spcBef>
              <a:buClr>
                <a:schemeClr val="dk1"/>
              </a:buClr>
              <a:buSzPct val="78571"/>
              <a:buFont typeface="Wingdings"/>
              <a:buChar char="§"/>
            </a:pPr>
            <a:r>
              <a:rPr lang="en-US"/>
              <a:t>result_position : 1</a:t>
            </a:r>
          </a:p>
          <a:p>
            <a:pPr marL="1371600" lvl="2" indent="-298450" rtl="0">
              <a:lnSpc>
                <a:spcPct val="115000"/>
              </a:lnSpc>
              <a:spcBef>
                <a:spcPts val="0"/>
              </a:spcBef>
              <a:buClr>
                <a:schemeClr val="dk1"/>
              </a:buClr>
              <a:buSzPct val="78571"/>
              <a:buFont typeface="Wingdings"/>
              <a:buChar char="§"/>
            </a:pPr>
            <a:r>
              <a:rPr lang="en-US"/>
              <a:t>index_boost : 38</a:t>
            </a:r>
          </a:p>
          <a:p>
            <a:pPr marL="1371600" lvl="2" indent="-298450" rtl="0">
              <a:lnSpc>
                <a:spcPct val="115000"/>
              </a:lnSpc>
              <a:spcBef>
                <a:spcPts val="0"/>
              </a:spcBef>
              <a:buClr>
                <a:schemeClr val="dk1"/>
              </a:buClr>
              <a:buSzPct val="78571"/>
              <a:buFont typeface="Wingdings"/>
              <a:buChar char="§"/>
            </a:pPr>
            <a:r>
              <a:rPr lang="en-US"/>
              <a:t>type : web (22)</a:t>
            </a:r>
          </a:p>
          <a:p>
            <a:pPr marL="914400" lvl="1" indent="-298450" rtl="0">
              <a:lnSpc>
                <a:spcPct val="115000"/>
              </a:lnSpc>
              <a:spcBef>
                <a:spcPts val="0"/>
              </a:spcBef>
              <a:buClr>
                <a:schemeClr val="dk1"/>
              </a:buClr>
              <a:buSzPct val="78571"/>
              <a:buFont typeface="Courier New"/>
              <a:buChar char="o"/>
            </a:pPr>
            <a:r>
              <a:rPr lang="en-US"/>
              <a:t>sig2 : H6qTfXmQ6fS620xQBm8ftQ</a:t>
            </a:r>
          </a:p>
          <a:p>
            <a:pPr marL="914400" lvl="1" indent="-298450" rtl="0">
              <a:lnSpc>
                <a:spcPct val="115000"/>
              </a:lnSpc>
              <a:spcBef>
                <a:spcPts val="0"/>
              </a:spcBef>
              <a:buClr>
                <a:schemeClr val="dk1"/>
              </a:buClr>
              <a:buSzPct val="78571"/>
              <a:buFont typeface="Courier New"/>
              <a:buChar char="o"/>
            </a:pPr>
            <a:r>
              <a:rPr lang="en-US"/>
              <a:t>esrc : s</a:t>
            </a:r>
          </a:p>
          <a:p>
            <a:pPr marL="914400" lvl="1" indent="-298450" rtl="0">
              <a:lnSpc>
                <a:spcPct val="115000"/>
              </a:lnSpc>
              <a:spcBef>
                <a:spcPts val="0"/>
              </a:spcBef>
              <a:buClr>
                <a:schemeClr val="dk1"/>
              </a:buClr>
              <a:buSzPct val="78571"/>
              <a:buFont typeface="Courier New"/>
              <a:buChar char="o"/>
            </a:pPr>
            <a:r>
              <a:rPr lang="en-US"/>
              <a:t>url : https://www.karlesnine.com/2015/01/15/on-continue-avec-syslog-web-access-log-logstash-redis-elasticsearch-kibana/</a:t>
            </a:r>
          </a:p>
          <a:p>
            <a:pPr marL="914400" lvl="1" indent="-298450" rtl="0">
              <a:lnSpc>
                <a:spcPct val="115000"/>
              </a:lnSpc>
              <a:spcBef>
                <a:spcPts val="0"/>
              </a:spcBef>
              <a:buClr>
                <a:schemeClr val="dk1"/>
              </a:buClr>
              <a:buSzPct val="78571"/>
              <a:buFont typeface="Courier New"/>
              <a:buChar char="o"/>
            </a:pPr>
            <a:r>
              <a:rPr lang="en-US"/>
              <a:t>sa : t</a:t>
            </a:r>
          </a:p>
          <a:p>
            <a:pPr marL="914400" lvl="1" indent="-298450" rtl="0">
              <a:lnSpc>
                <a:spcPct val="115000"/>
              </a:lnSpc>
              <a:spcBef>
                <a:spcPts val="0"/>
              </a:spcBef>
              <a:buClr>
                <a:schemeClr val="dk1"/>
              </a:buClr>
              <a:buSzPct val="78571"/>
              <a:buFont typeface="Courier New"/>
              <a:buChar char="o"/>
            </a:pPr>
            <a:r>
              <a:rPr lang="en-US"/>
              <a:t>bvm : bv.93990622,d.d24</a:t>
            </a:r>
          </a:p>
          <a:p>
            <a:pPr marL="457200" lvl="0" indent="-298450" rtl="0">
              <a:lnSpc>
                <a:spcPct val="115000"/>
              </a:lnSpc>
              <a:spcBef>
                <a:spcPts val="0"/>
              </a:spcBef>
              <a:buClr>
                <a:schemeClr val="dk1"/>
              </a:buClr>
              <a:buSzPct val="78571"/>
              <a:buFont typeface="Arial"/>
              <a:buChar char="●"/>
            </a:pPr>
            <a:r>
              <a:rPr lang="en-US"/>
              <a:t>fragment:</a:t>
            </a:r>
          </a:p>
        </p:txBody>
      </p:sp>
      <p:sp>
        <p:nvSpPr>
          <p:cNvPr id="90" name="Shape 9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re conférence">
    <p:bg>
      <p:bgPr>
        <a:solidFill>
          <a:schemeClr val="lt1"/>
        </a:solidFill>
        <a:effectLst/>
      </p:bgPr>
    </p:bg>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60093" y="2399197"/>
            <a:ext cx="8836174" cy="3449408"/>
          </a:xfrm>
          <a:prstGeom prst="rect">
            <a:avLst/>
          </a:prstGeom>
          <a:noFill/>
          <a:ln>
            <a:noFill/>
          </a:ln>
        </p:spPr>
        <p:txBody>
          <a:bodyPr lIns="91425" tIns="91425" rIns="91425" bIns="91425" anchor="t" anchorCtr="0"/>
          <a:lstStyle>
            <a:lvl1pPr marL="914400" marR="0" indent="-914400" algn="ctr" rtl="0">
              <a:spcBef>
                <a:spcPts val="0"/>
              </a:spcBef>
              <a:buClr>
                <a:srgbClr val="CF1D28"/>
              </a:buClr>
              <a:buFont typeface="Noto Symbo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p:nvPr/>
        </p:nvSpPr>
        <p:spPr>
          <a:xfrm>
            <a:off x="589043" y="2160363"/>
            <a:ext cx="7945354" cy="351527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Helvetica Neue"/>
              <a:buNone/>
            </a:pPr>
            <a:r>
              <a:rPr lang="en-US" sz="2400" b="0" i="0" u="none" strike="noStrike" cap="none" baseline="0">
                <a:solidFill>
                  <a:schemeClr val="dk1"/>
                </a:solidFill>
                <a:latin typeface="Helvetica Neue"/>
                <a:ea typeface="Helvetica Neue"/>
                <a:cs typeface="Helvetica Neue"/>
                <a:sym typeface="Helvetica Neue"/>
              </a:rPr>
              <a:t/>
            </a:r>
            <a:br>
              <a:rPr lang="en-US" sz="2400" b="0" i="0" u="none" strike="noStrike" cap="none" baseline="0">
                <a:solidFill>
                  <a:schemeClr val="dk1"/>
                </a:solidFill>
                <a:latin typeface="Helvetica Neue"/>
                <a:ea typeface="Helvetica Neue"/>
                <a:cs typeface="Helvetica Neue"/>
                <a:sym typeface="Helvetica Neue"/>
              </a:rPr>
            </a:br>
            <a:endParaRPr lang="en-US" sz="2400" b="0" i="0" u="none" strike="noStrike" cap="none" baseline="0">
              <a:solidFill>
                <a:schemeClr val="dk1"/>
              </a:solidFill>
              <a:latin typeface="Helvetica Neue"/>
              <a:ea typeface="Helvetica Neue"/>
              <a:cs typeface="Helvetica Neue"/>
              <a:sym typeface="Helvetica Neue"/>
            </a:endParaRPr>
          </a:p>
        </p:txBody>
      </p:sp>
      <p:pic>
        <p:nvPicPr>
          <p:cNvPr id="16" name="Shape 16"/>
          <p:cNvPicPr preferRelativeResize="0"/>
          <p:nvPr/>
        </p:nvPicPr>
        <p:blipFill rotWithShape="1">
          <a:blip r:embed="rId2">
            <a:alphaModFix/>
          </a:blip>
          <a:srcRect/>
          <a:stretch/>
        </p:blipFill>
        <p:spPr>
          <a:xfrm>
            <a:off x="160093" y="299900"/>
            <a:ext cx="1427483" cy="14274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Noms speakers">
    <p:bg>
      <p:bgPr>
        <a:solidFill>
          <a:schemeClr val="lt1"/>
        </a:solidFill>
        <a:effectLst/>
      </p:bgPr>
    </p:bg>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290902" y="2381556"/>
            <a:ext cx="8243498" cy="3467049"/>
          </a:xfrm>
          <a:prstGeom prst="rect">
            <a:avLst/>
          </a:prstGeom>
          <a:noFill/>
          <a:ln>
            <a:noFill/>
          </a:ln>
        </p:spPr>
        <p:txBody>
          <a:bodyPr lIns="91425" tIns="91425" rIns="91425" bIns="91425" anchor="t" anchorCtr="0"/>
          <a:lstStyle>
            <a:lvl1pPr marL="914400" marR="0" indent="-914400" algn="l" rtl="0">
              <a:spcBef>
                <a:spcPts val="0"/>
              </a:spcBef>
              <a:buClr>
                <a:srgbClr val="CF1D28"/>
              </a:buClr>
              <a:buFont typeface="Noto Symbo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 name="Shape 19"/>
          <p:cNvSpPr txBox="1"/>
          <p:nvPr/>
        </p:nvSpPr>
        <p:spPr>
          <a:xfrm>
            <a:off x="589043" y="2160363"/>
            <a:ext cx="7945354" cy="351527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Helvetica Neue"/>
              <a:buNone/>
            </a:pPr>
            <a:r>
              <a:rPr lang="en-US" sz="2400" b="0" i="0" u="none" strike="noStrike" cap="none" baseline="0">
                <a:solidFill>
                  <a:schemeClr val="dk1"/>
                </a:solidFill>
                <a:latin typeface="Helvetica Neue"/>
                <a:ea typeface="Helvetica Neue"/>
                <a:cs typeface="Helvetica Neue"/>
                <a:sym typeface="Helvetica Neue"/>
              </a:rPr>
              <a:t/>
            </a:r>
            <a:br>
              <a:rPr lang="en-US" sz="2400" b="0" i="0" u="none" strike="noStrike" cap="none" baseline="0">
                <a:solidFill>
                  <a:schemeClr val="dk1"/>
                </a:solidFill>
                <a:latin typeface="Helvetica Neue"/>
                <a:ea typeface="Helvetica Neue"/>
                <a:cs typeface="Helvetica Neue"/>
                <a:sym typeface="Helvetica Neue"/>
              </a:rPr>
            </a:br>
            <a:endParaRPr lang="en-US" sz="2400" b="0" i="0" u="none" strike="noStrike" cap="none" baseline="0">
              <a:solidFill>
                <a:schemeClr val="dk1"/>
              </a:solidFill>
              <a:latin typeface="Helvetica Neue"/>
              <a:ea typeface="Helvetica Neue"/>
              <a:cs typeface="Helvetica Neue"/>
              <a:sym typeface="Helvetica Neue"/>
            </a:endParaRPr>
          </a:p>
        </p:txBody>
      </p:sp>
      <p:pic>
        <p:nvPicPr>
          <p:cNvPr id="20" name="Shape 20"/>
          <p:cNvPicPr preferRelativeResize="0"/>
          <p:nvPr/>
        </p:nvPicPr>
        <p:blipFill rotWithShape="1">
          <a:blip r:embed="rId2">
            <a:alphaModFix/>
          </a:blip>
          <a:srcRect/>
          <a:stretch/>
        </p:blipFill>
        <p:spPr>
          <a:xfrm>
            <a:off x="160093" y="299900"/>
            <a:ext cx="1427483" cy="14274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exte seul">
    <p:bg>
      <p:bgPr>
        <a:solidFill>
          <a:schemeClr val="lt1"/>
        </a:solidFill>
        <a:effectLst/>
      </p:bgPr>
    </p:bg>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290902" y="311168"/>
            <a:ext cx="8243498" cy="609599"/>
          </a:xfrm>
          <a:prstGeom prst="rect">
            <a:avLst/>
          </a:prstGeom>
          <a:noFill/>
          <a:ln>
            <a:noFill/>
          </a:ln>
        </p:spPr>
        <p:txBody>
          <a:bodyPr lIns="91425" tIns="91425" rIns="91425" bIns="91425" anchor="t" anchorCtr="0"/>
          <a:lstStyle>
            <a:lvl1pPr marL="914400" marR="0" indent="-914400" algn="l" rtl="0">
              <a:spcBef>
                <a:spcPts val="0"/>
              </a:spcBef>
              <a:buClr>
                <a:srgbClr val="CF1D28"/>
              </a:buClr>
              <a:buFont typeface="Noto Symbo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3" name="Shape 23"/>
          <p:cNvSpPr txBox="1">
            <a:spLocks noGrp="1"/>
          </p:cNvSpPr>
          <p:nvPr>
            <p:ph type="body" idx="1"/>
          </p:nvPr>
        </p:nvSpPr>
        <p:spPr>
          <a:xfrm>
            <a:off x="334963" y="1219200"/>
            <a:ext cx="8077199" cy="4419599"/>
          </a:xfrm>
          <a:prstGeom prst="rect">
            <a:avLst/>
          </a:prstGeom>
          <a:noFill/>
          <a:ln>
            <a:noFill/>
          </a:ln>
        </p:spPr>
        <p:txBody>
          <a:bodyPr lIns="91425" tIns="91425" rIns="91425" bIns="91425" anchor="t" anchorCtr="0"/>
          <a:lstStyle>
            <a:lvl1pPr rtl="0">
              <a:spcBef>
                <a:spcPts val="0"/>
              </a:spcBef>
              <a:buClr>
                <a:srgbClr val="262A97"/>
              </a:buClr>
              <a:buFont typeface="Helvetica Neue"/>
              <a:buNone/>
              <a:defRPr/>
            </a:lvl1pPr>
            <a:lvl2pPr rtl="0">
              <a:spcBef>
                <a:spcPts val="0"/>
              </a:spcBef>
              <a:buClr>
                <a:srgbClr val="CF1D28"/>
              </a:buClr>
              <a:buFont typeface="Arial"/>
              <a:buChar char="➤"/>
              <a:defRPr/>
            </a:lvl2pPr>
            <a:lvl3pPr rtl="0">
              <a:spcBef>
                <a:spcPts val="0"/>
              </a:spcBef>
              <a:buClr>
                <a:srgbClr val="CF1D28"/>
              </a:buClr>
              <a:buFont typeface="Arial"/>
              <a:buChar char="•"/>
              <a:defRPr/>
            </a:lvl3pPr>
            <a:lvl4pPr rtl="0">
              <a:spcBef>
                <a:spcPts val="0"/>
              </a:spcBef>
              <a:buClr>
                <a:srgbClr val="595959"/>
              </a:buClr>
              <a:buFont typeface="Arial"/>
              <a:buChar char="–"/>
              <a:defRPr/>
            </a:lvl4pPr>
            <a:lvl5pPr rtl="0">
              <a:spcBef>
                <a:spcPts val="0"/>
              </a:spcBef>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6503162"/>
            <a:ext cx="9144000" cy="354838"/>
          </a:xfrm>
          <a:prstGeom prst="rect">
            <a:avLst/>
          </a:prstGeom>
          <a:gradFill>
            <a:gsLst>
              <a:gs pos="0">
                <a:srgbClr val="11204D"/>
              </a:gs>
              <a:gs pos="51000">
                <a:srgbClr val="11204D"/>
              </a:gs>
              <a:gs pos="84000">
                <a:srgbClr val="2693C2"/>
              </a:gs>
              <a:gs pos="100000">
                <a:srgbClr val="FFFFFF"/>
              </a:gs>
            </a:gsLst>
            <a:lin ang="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 name="Shape 10"/>
          <p:cNvSpPr/>
          <p:nvPr/>
        </p:nvSpPr>
        <p:spPr>
          <a:xfrm>
            <a:off x="0" y="0"/>
            <a:ext cx="9144000" cy="107999"/>
          </a:xfrm>
          <a:prstGeom prst="rect">
            <a:avLst/>
          </a:prstGeom>
          <a:solidFill>
            <a:srgbClr val="63A32D"/>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Calibri"/>
              <a:ea typeface="Calibri"/>
              <a:cs typeface="Calibri"/>
              <a:sym typeface="Calibri"/>
            </a:endParaRPr>
          </a:p>
        </p:txBody>
      </p:sp>
      <p:sp>
        <p:nvSpPr>
          <p:cNvPr id="11" name="Shape 11"/>
          <p:cNvSpPr txBox="1"/>
          <p:nvPr/>
        </p:nvSpPr>
        <p:spPr>
          <a:xfrm rot="-5400000">
            <a:off x="-63993" y="6567744"/>
            <a:ext cx="359999" cy="230832"/>
          </a:xfrm>
          <a:prstGeom prst="rect">
            <a:avLst/>
          </a:prstGeom>
          <a:solidFill>
            <a:srgbClr val="176891"/>
          </a:solid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900" b="0" i="0" u="none" strike="noStrike" cap="none" baseline="0">
                <a:solidFill>
                  <a:schemeClr val="lt2"/>
                </a:solidFill>
                <a:latin typeface="Calibri"/>
                <a:ea typeface="Calibri"/>
                <a:cs typeface="Calibri"/>
                <a:sym typeface="Calibri"/>
              </a:rPr>
              <a:t>‹#›</a:t>
            </a:fld>
            <a:endParaRPr lang="en-US" sz="900" b="0" i="0" u="none" strike="noStrike" cap="none" baseline="0">
              <a:solidFill>
                <a:schemeClr val="lt2"/>
              </a:solidFill>
              <a:latin typeface="Calibri"/>
              <a:ea typeface="Calibri"/>
              <a:cs typeface="Calibri"/>
              <a:sym typeface="Calibri"/>
            </a:endParaRPr>
          </a:p>
        </p:txBody>
      </p:sp>
      <p:sp>
        <p:nvSpPr>
          <p:cNvPr id="12" name="Shape 12"/>
          <p:cNvSpPr txBox="1"/>
          <p:nvPr/>
        </p:nvSpPr>
        <p:spPr>
          <a:xfrm>
            <a:off x="441562" y="6351326"/>
            <a:ext cx="8381999" cy="609599"/>
          </a:xfrm>
          <a:prstGeom prst="rect">
            <a:avLst/>
          </a:prstGeom>
          <a:noFill/>
          <a:ln>
            <a:noFill/>
          </a:ln>
        </p:spPr>
        <p:txBody>
          <a:bodyPr lIns="91425" tIns="45700" rIns="91425" bIns="45700" anchor="ctr" anchorCtr="0">
            <a:noAutofit/>
          </a:bodyPr>
          <a:lstStyle/>
          <a:p>
            <a:pPr marL="914400" marR="0" lvl="0" indent="-914400" algn="l" rtl="0">
              <a:spcBef>
                <a:spcPts val="0"/>
              </a:spcBef>
              <a:buClr>
                <a:srgbClr val="CF1D28"/>
              </a:buClr>
              <a:buSzPct val="25000"/>
              <a:buFont typeface="Noto Symbol"/>
              <a:buNone/>
            </a:pPr>
            <a:r>
              <a:rPr lang="en-US" sz="1800" b="1" i="0" u="none" strike="noStrike" cap="none" baseline="0">
                <a:solidFill>
                  <a:schemeClr val="lt1"/>
                </a:solidFill>
                <a:latin typeface="Calibri"/>
                <a:ea typeface="Calibri"/>
                <a:cs typeface="Calibri"/>
                <a:sym typeface="Calibri"/>
              </a:rPr>
              <a:t>SMX PARIS 8 ET 9 JUIN 2015</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twitter.com/%23!/karlesnine" TargetMode="External"/><Relationship Id="rId4" Type="http://schemas.openxmlformats.org/officeDocument/2006/relationships/hyperlink" Target="http://www.karlesnine.com" TargetMode="External"/><Relationship Id="rId5" Type="http://schemas.openxmlformats.org/officeDocument/2006/relationships/image" Target="../media/image12.png"/><Relationship Id="rId6"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160093" y="2399197"/>
            <a:ext cx="8836174" cy="3449408"/>
          </a:xfrm>
          <a:prstGeom prst="rect">
            <a:avLst/>
          </a:prstGeom>
          <a:noFill/>
          <a:ln>
            <a:noFill/>
          </a:ln>
        </p:spPr>
        <p:txBody>
          <a:bodyPr lIns="91425" tIns="45700" rIns="91425" bIns="45700" anchor="t" anchorCtr="0">
            <a:noAutofit/>
          </a:bodyPr>
          <a:lstStyle/>
          <a:p>
            <a:pPr marL="914400" marR="0" lvl="0" indent="-914400" rtl="0">
              <a:spcBef>
                <a:spcPts val="0"/>
              </a:spcBef>
              <a:buClr>
                <a:srgbClr val="CF1D28"/>
              </a:buClr>
              <a:buSzPct val="25000"/>
              <a:buFont typeface="Noto Symbol"/>
              <a:buNone/>
            </a:pPr>
            <a:r>
              <a:rPr lang="en-US" sz="6000" b="1">
                <a:solidFill>
                  <a:srgbClr val="000090"/>
                </a:solidFill>
                <a:latin typeface="Calibri"/>
                <a:ea typeface="Calibri"/>
                <a:cs typeface="Calibri"/>
                <a:sym typeface="Calibri"/>
              </a:rPr>
              <a:t>Logs serveurs : </a:t>
            </a:r>
          </a:p>
          <a:p>
            <a:pPr marL="914400" marR="0" lvl="0" indent="-914400" rtl="0">
              <a:spcBef>
                <a:spcPts val="0"/>
              </a:spcBef>
              <a:buClr>
                <a:srgbClr val="CF1D28"/>
              </a:buClr>
              <a:buSzPct val="25000"/>
              <a:buFont typeface="Noto Symbol"/>
              <a:buNone/>
            </a:pPr>
            <a:r>
              <a:rPr lang="en-US" sz="6000" b="1">
                <a:solidFill>
                  <a:srgbClr val="000090"/>
                </a:solidFill>
                <a:latin typeface="Calibri"/>
                <a:ea typeface="Calibri"/>
                <a:cs typeface="Calibri"/>
                <a:sym typeface="Calibri"/>
              </a:rPr>
              <a:t>du terme barbare à la</a:t>
            </a:r>
          </a:p>
          <a:p>
            <a:pPr marL="914400" marR="0" lvl="0" indent="-914400" rtl="0">
              <a:spcBef>
                <a:spcPts val="0"/>
              </a:spcBef>
              <a:buClr>
                <a:srgbClr val="CF1D28"/>
              </a:buClr>
              <a:buSzPct val="25000"/>
              <a:buFont typeface="Noto Symbol"/>
              <a:buNone/>
            </a:pPr>
            <a:r>
              <a:rPr lang="en-US" sz="6000" b="1">
                <a:solidFill>
                  <a:srgbClr val="000090"/>
                </a:solidFill>
                <a:latin typeface="Calibri"/>
                <a:ea typeface="Calibri"/>
                <a:cs typeface="Calibri"/>
                <a:sym typeface="Calibri"/>
              </a:rPr>
              <a:t>simplicité de la réalité</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marL="0" lvl="0" rtl="0">
              <a:lnSpc>
                <a:spcPct val="115000"/>
              </a:lnSpc>
              <a:spcBef>
                <a:spcPts val="0"/>
              </a:spcBef>
              <a:buNone/>
            </a:pPr>
            <a:r>
              <a:rPr lang="en-US" sz="3000" b="1">
                <a:solidFill>
                  <a:srgbClr val="6AA84F"/>
                </a:solidFill>
              </a:rPr>
              <a:t>Explication rapide et champs à champs</a:t>
            </a:r>
            <a:r>
              <a:rPr lang="en-US" sz="3000">
                <a:solidFill>
                  <a:schemeClr val="dk1"/>
                </a:solidFill>
              </a:rPr>
              <a:t> </a:t>
            </a:r>
          </a:p>
          <a:p>
            <a:pPr marL="0" lvl="0" rtl="0">
              <a:spcBef>
                <a:spcPts val="0"/>
              </a:spcBef>
              <a:buNone/>
            </a:pPr>
            <a:endParaRPr>
              <a:solidFill>
                <a:schemeClr val="dk1"/>
              </a:solidFill>
            </a:endParaRPr>
          </a:p>
          <a:p>
            <a:pPr lvl="0" rtl="0">
              <a:spcBef>
                <a:spcPts val="0"/>
              </a:spcBef>
              <a:buNone/>
            </a:pPr>
            <a:endParaRPr/>
          </a:p>
        </p:txBody>
      </p:sp>
      <p:sp>
        <p:nvSpPr>
          <p:cNvPr id="93" name="Shape 93"/>
          <p:cNvSpPr txBox="1">
            <a:spLocks noGrp="1"/>
          </p:cNvSpPr>
          <p:nvPr>
            <p:ph type="body" idx="1"/>
          </p:nvPr>
        </p:nvSpPr>
        <p:spPr>
          <a:xfrm>
            <a:off x="334975" y="1214000"/>
            <a:ext cx="8077199" cy="4424700"/>
          </a:xfrm>
          <a:prstGeom prst="rect">
            <a:avLst/>
          </a:prstGeom>
        </p:spPr>
        <p:txBody>
          <a:bodyPr lIns="91425" tIns="91425" rIns="91425" bIns="91425" anchor="t" anchorCtr="0">
            <a:noAutofit/>
          </a:bodyPr>
          <a:lstStyle/>
          <a:p>
            <a:pPr lvl="0" rtl="0">
              <a:spcBef>
                <a:spcPts val="0"/>
              </a:spcBef>
              <a:buNone/>
            </a:pPr>
            <a:r>
              <a:rPr lang="en-US" sz="2400" b="1">
                <a:solidFill>
                  <a:schemeClr val="dk1"/>
                </a:solidFill>
              </a:rPr>
              <a:t>"Mozilla/5.0 (Macintosh; Intel Mac OS X 10.10; rv:38.0) Gecko/20100101 Firefox/38.0"</a:t>
            </a:r>
            <a:r>
              <a:rPr lang="en-US" sz="2400">
                <a:solidFill>
                  <a:schemeClr val="dk1"/>
                </a:solidFill>
              </a:rPr>
              <a:t>  Le logiciel utilisé (firefox) et sa version (donc ses capacités techniques) ainsi que le système d’exploitation (Apple OS X)</a:t>
            </a:r>
          </a:p>
          <a:p>
            <a:pPr lvl="0" rtl="0">
              <a:spcBef>
                <a:spcPts val="0"/>
              </a:spcBef>
              <a:buNone/>
            </a:pPr>
            <a:endParaRPr sz="2400">
              <a:solidFill>
                <a:schemeClr val="dk1"/>
              </a:solidFill>
            </a:endParaRPr>
          </a:p>
        </p:txBody>
      </p:sp>
      <p:pic>
        <p:nvPicPr>
          <p:cNvPr id="94" name="Shape 94"/>
          <p:cNvPicPr preferRelativeResize="0"/>
          <p:nvPr/>
        </p:nvPicPr>
        <p:blipFill>
          <a:blip r:embed="rId3">
            <a:alphaModFix/>
          </a:blip>
          <a:stretch>
            <a:fillRect/>
          </a:stretch>
        </p:blipFill>
        <p:spPr>
          <a:xfrm>
            <a:off x="487375" y="3091975"/>
            <a:ext cx="3499500" cy="2951250"/>
          </a:xfrm>
          <a:prstGeom prst="rect">
            <a:avLst/>
          </a:prstGeom>
          <a:noFill/>
          <a:ln>
            <a:noFill/>
          </a:ln>
        </p:spPr>
      </p:pic>
      <p:pic>
        <p:nvPicPr>
          <p:cNvPr id="95" name="Shape 95"/>
          <p:cNvPicPr preferRelativeResize="0"/>
          <p:nvPr/>
        </p:nvPicPr>
        <p:blipFill>
          <a:blip r:embed="rId4">
            <a:alphaModFix/>
          </a:blip>
          <a:stretch>
            <a:fillRect/>
          </a:stretch>
        </p:blipFill>
        <p:spPr>
          <a:xfrm>
            <a:off x="4951374" y="2963975"/>
            <a:ext cx="3376850" cy="3236700"/>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marL="0" lvl="0" rtl="0">
              <a:lnSpc>
                <a:spcPct val="115000"/>
              </a:lnSpc>
              <a:spcBef>
                <a:spcPts val="0"/>
              </a:spcBef>
              <a:buNone/>
            </a:pPr>
            <a:r>
              <a:rPr lang="en-US" sz="3000" b="1">
                <a:solidFill>
                  <a:srgbClr val="6AA84F"/>
                </a:solidFill>
              </a:rPr>
              <a:t>Explication rapide et champs à champs</a:t>
            </a:r>
            <a:r>
              <a:rPr lang="en-US" sz="3000">
                <a:solidFill>
                  <a:schemeClr val="dk1"/>
                </a:solidFill>
              </a:rPr>
              <a:t> </a:t>
            </a:r>
          </a:p>
          <a:p>
            <a:pPr marL="0" lvl="0" rtl="0">
              <a:spcBef>
                <a:spcPts val="0"/>
              </a:spcBef>
              <a:buNone/>
            </a:pPr>
            <a:endParaRPr>
              <a:solidFill>
                <a:schemeClr val="dk1"/>
              </a:solidFill>
            </a:endParaRPr>
          </a:p>
          <a:p>
            <a:pPr lvl="0" rtl="0">
              <a:spcBef>
                <a:spcPts val="0"/>
              </a:spcBef>
              <a:buNone/>
            </a:pPr>
            <a:endParaRPr/>
          </a:p>
        </p:txBody>
      </p:sp>
      <p:sp>
        <p:nvSpPr>
          <p:cNvPr id="102" name="Shape 102"/>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marL="0" indent="0" rtl="0">
              <a:lnSpc>
                <a:spcPct val="115000"/>
              </a:lnSpc>
              <a:spcBef>
                <a:spcPts val="0"/>
              </a:spcBef>
              <a:buNone/>
            </a:pPr>
            <a:r>
              <a:rPr lang="en-US" sz="2400" b="1">
                <a:solidFill>
                  <a:schemeClr val="dk1"/>
                </a:solidFill>
              </a:rPr>
              <a:t>Les logs sont de la matière brut qu’il faut affiner pour obtenir une information de valeur</a:t>
            </a:r>
          </a:p>
          <a:p>
            <a:pPr marL="0" indent="0" rtl="0">
              <a:lnSpc>
                <a:spcPct val="115000"/>
              </a:lnSpc>
              <a:spcBef>
                <a:spcPts val="0"/>
              </a:spcBef>
              <a:buNone/>
            </a:pPr>
            <a:endParaRPr sz="2400">
              <a:solidFill>
                <a:schemeClr val="dk1"/>
              </a:solidFill>
            </a:endParaRPr>
          </a:p>
          <a:p>
            <a:pPr marL="0" indent="0" rtl="0">
              <a:lnSpc>
                <a:spcPct val="115000"/>
              </a:lnSpc>
              <a:spcBef>
                <a:spcPts val="0"/>
              </a:spcBef>
              <a:buNone/>
            </a:pPr>
            <a:r>
              <a:rPr lang="en-US" sz="2400">
                <a:solidFill>
                  <a:schemeClr val="dk1"/>
                </a:solidFill>
              </a:rPr>
              <a:t>Cette matière brute peux être obtenue facilement et ne demande qu’un effort de transformation.</a:t>
            </a:r>
          </a:p>
          <a:p>
            <a:pPr marL="0" indent="0" rtl="0">
              <a:lnSpc>
                <a:spcPct val="115000"/>
              </a:lnSpc>
              <a:spcBef>
                <a:spcPts val="0"/>
              </a:spcBef>
              <a:buNone/>
            </a:pPr>
            <a:endParaRPr sz="2400">
              <a:solidFill>
                <a:schemeClr val="dk1"/>
              </a:solidFill>
            </a:endParaRPr>
          </a:p>
          <a:p>
            <a:pPr marL="0" indent="0" rtl="0">
              <a:lnSpc>
                <a:spcPct val="115000"/>
              </a:lnSpc>
              <a:spcBef>
                <a:spcPts val="0"/>
              </a:spcBef>
              <a:buNone/>
            </a:pPr>
            <a:r>
              <a:rPr lang="en-US" sz="2400">
                <a:solidFill>
                  <a:schemeClr val="dk1"/>
                </a:solidFill>
              </a:rPr>
              <a:t>Cette matière brute peux être complété afin d’en accroître le rendement.</a:t>
            </a:r>
          </a:p>
          <a:p>
            <a:pPr marL="457200" lvl="0" indent="-381000" rtl="0">
              <a:lnSpc>
                <a:spcPct val="115000"/>
              </a:lnSpc>
              <a:spcBef>
                <a:spcPts val="0"/>
              </a:spcBef>
              <a:buClr>
                <a:schemeClr val="dk1"/>
              </a:buClr>
              <a:buSzPct val="100000"/>
              <a:buFont typeface="Helvetica Neue"/>
              <a:buChar char="●"/>
            </a:pPr>
            <a:r>
              <a:rPr lang="en-US" sz="2400">
                <a:solidFill>
                  <a:schemeClr val="dk1"/>
                </a:solidFill>
              </a:rPr>
              <a:t>Par l’ajout d’information dans les access log (port, protocole, durée)</a:t>
            </a:r>
          </a:p>
          <a:p>
            <a:pPr marL="457200" lvl="0" indent="-381000" rtl="0">
              <a:lnSpc>
                <a:spcPct val="115000"/>
              </a:lnSpc>
              <a:spcBef>
                <a:spcPts val="0"/>
              </a:spcBef>
              <a:buClr>
                <a:schemeClr val="dk1"/>
              </a:buClr>
              <a:buSzPct val="100000"/>
              <a:buFont typeface="Helvetica Neue"/>
              <a:buChar char="●"/>
            </a:pPr>
            <a:r>
              <a:rPr lang="en-US" sz="2400">
                <a:solidFill>
                  <a:schemeClr val="dk1"/>
                </a:solidFill>
              </a:rPr>
              <a:t>Par la création de log par votre applicatif</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b="1">
                <a:solidFill>
                  <a:srgbClr val="6AA84F"/>
                </a:solidFill>
              </a:rPr>
              <a:t>Logs et obligations légales</a:t>
            </a:r>
          </a:p>
        </p:txBody>
      </p:sp>
      <p:sp>
        <p:nvSpPr>
          <p:cNvPr id="109" name="Shape 109"/>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lvl="0" rtl="0">
              <a:lnSpc>
                <a:spcPct val="115000"/>
              </a:lnSpc>
              <a:spcBef>
                <a:spcPts val="1400"/>
              </a:spcBef>
              <a:spcAft>
                <a:spcPts val="400"/>
              </a:spcAft>
              <a:buNone/>
            </a:pPr>
            <a:r>
              <a:rPr lang="en-US" sz="2400" b="1">
                <a:solidFill>
                  <a:schemeClr val="dk1"/>
                </a:solidFill>
              </a:rPr>
              <a:t>La version courte : </a:t>
            </a:r>
            <a:r>
              <a:rPr lang="en-US" sz="2400">
                <a:solidFill>
                  <a:schemeClr val="dk1"/>
                </a:solidFill>
              </a:rPr>
              <a:t>L'état aime savoir qui fait quoi, quand comment, avec qui, surtout quand c’est répréhensible. Si vous avez la possibilité de répondre à ces questions de par les information présente dans vos logs :</a:t>
            </a:r>
          </a:p>
          <a:p>
            <a:pPr marL="457200" lvl="0" indent="-381000" rtl="0">
              <a:lnSpc>
                <a:spcPct val="115000"/>
              </a:lnSpc>
              <a:spcBef>
                <a:spcPts val="1400"/>
              </a:spcBef>
              <a:spcAft>
                <a:spcPts val="400"/>
              </a:spcAft>
              <a:buClr>
                <a:schemeClr val="dk1"/>
              </a:buClr>
              <a:buSzPct val="100000"/>
              <a:buFont typeface="Helvetica Neue"/>
              <a:buChar char="-"/>
            </a:pPr>
            <a:r>
              <a:rPr lang="en-US" sz="2400">
                <a:solidFill>
                  <a:schemeClr val="dk1"/>
                </a:solidFill>
              </a:rPr>
              <a:t>Prévoyez de stocker vos logs longtemps et de façons exhaustive</a:t>
            </a:r>
          </a:p>
          <a:p>
            <a:pPr marL="457200" lvl="0" indent="-381000" rtl="0">
              <a:lnSpc>
                <a:spcPct val="115000"/>
              </a:lnSpc>
              <a:spcBef>
                <a:spcPts val="1400"/>
              </a:spcBef>
              <a:spcAft>
                <a:spcPts val="400"/>
              </a:spcAft>
              <a:buClr>
                <a:schemeClr val="dk1"/>
              </a:buClr>
              <a:buSzPct val="100000"/>
              <a:buFont typeface="Helvetica Neue"/>
              <a:buChar char="-"/>
            </a:pPr>
            <a:r>
              <a:rPr lang="en-US" sz="2400">
                <a:solidFill>
                  <a:schemeClr val="dk1"/>
                </a:solidFill>
              </a:rPr>
              <a:t>Consulter votre un avocat </a:t>
            </a:r>
          </a:p>
          <a:p>
            <a:pPr marL="457200" lvl="0" indent="-381000" rtl="0">
              <a:lnSpc>
                <a:spcPct val="115000"/>
              </a:lnSpc>
              <a:spcBef>
                <a:spcPts val="1400"/>
              </a:spcBef>
              <a:spcAft>
                <a:spcPts val="400"/>
              </a:spcAft>
              <a:buClr>
                <a:schemeClr val="dk1"/>
              </a:buClr>
              <a:buSzPct val="100000"/>
              <a:buFont typeface="Helvetica Neue"/>
              <a:buChar char="-"/>
            </a:pPr>
            <a:r>
              <a:rPr lang="en-US" sz="2400">
                <a:solidFill>
                  <a:schemeClr val="dk1"/>
                </a:solidFill>
              </a:rPr>
              <a:t>Consulter votre service juridique. </a:t>
            </a:r>
          </a:p>
        </p:txBody>
      </p:sp>
      <p:pic>
        <p:nvPicPr>
          <p:cNvPr id="110" name="Shape 110"/>
          <p:cNvPicPr preferRelativeResize="0"/>
          <p:nvPr/>
        </p:nvPicPr>
        <p:blipFill>
          <a:blip r:embed="rId3">
            <a:alphaModFix/>
          </a:blip>
          <a:stretch>
            <a:fillRect/>
          </a:stretch>
        </p:blipFill>
        <p:spPr>
          <a:xfrm>
            <a:off x="5641500" y="3846050"/>
            <a:ext cx="2789073" cy="2478551"/>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US" sz="3000" b="1">
                <a:solidFill>
                  <a:srgbClr val="6AA84F"/>
                </a:solidFill>
              </a:rPr>
              <a:t>Logs et obligations légales</a:t>
            </a:r>
          </a:p>
          <a:p>
            <a:pPr lvl="0" rtl="0">
              <a:spcBef>
                <a:spcPts val="0"/>
              </a:spcBef>
              <a:buNone/>
            </a:pPr>
            <a:endParaRPr b="1"/>
          </a:p>
        </p:txBody>
      </p:sp>
      <p:sp>
        <p:nvSpPr>
          <p:cNvPr id="117" name="Shape 117"/>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marL="0" indent="0" rtl="0">
              <a:lnSpc>
                <a:spcPct val="115000"/>
              </a:lnSpc>
              <a:spcBef>
                <a:spcPts val="0"/>
              </a:spcBef>
              <a:buNone/>
            </a:pPr>
            <a:r>
              <a:rPr lang="en-US" sz="2400" b="1">
                <a:solidFill>
                  <a:schemeClr val="dk1"/>
                </a:solidFill>
              </a:rPr>
              <a:t>La version longue : </a:t>
            </a:r>
            <a:r>
              <a:rPr lang="en-US" sz="2400">
                <a:solidFill>
                  <a:schemeClr val="dk1"/>
                </a:solidFill>
              </a:rPr>
              <a:t>La rétention et le stockage des logs doit être réalisé  en fonction de ces différents textes :</a:t>
            </a:r>
          </a:p>
          <a:p>
            <a:pPr marL="457200" lvl="0" indent="-342900" rtl="0">
              <a:lnSpc>
                <a:spcPct val="115000"/>
              </a:lnSpc>
              <a:spcBef>
                <a:spcPts val="0"/>
              </a:spcBef>
              <a:buClr>
                <a:schemeClr val="dk1"/>
              </a:buClr>
              <a:buSzPct val="100000"/>
              <a:buFont typeface="Helvetica Neue"/>
              <a:buChar char="●"/>
            </a:pPr>
            <a:r>
              <a:rPr lang="en-US" sz="1800" b="1">
                <a:solidFill>
                  <a:schemeClr val="dk1"/>
                </a:solidFill>
              </a:rPr>
              <a:t>Loi n° 78-17 du 6 janvier 1978</a:t>
            </a:r>
            <a:r>
              <a:rPr lang="en-US" sz="1800">
                <a:solidFill>
                  <a:schemeClr val="dk1"/>
                </a:solidFill>
              </a:rPr>
              <a:t> modifiée relative à l'informatique, aux fichiers et aux libertés ;</a:t>
            </a:r>
          </a:p>
          <a:p>
            <a:pPr marL="457200" lvl="0" indent="-342900" rtl="0">
              <a:lnSpc>
                <a:spcPct val="115000"/>
              </a:lnSpc>
              <a:spcBef>
                <a:spcPts val="0"/>
              </a:spcBef>
              <a:buClr>
                <a:schemeClr val="dk1"/>
              </a:buClr>
              <a:buSzPct val="100000"/>
              <a:buFont typeface="Helvetica Neue"/>
              <a:buChar char="●"/>
            </a:pPr>
            <a:r>
              <a:rPr lang="en-US" sz="1800" b="1">
                <a:solidFill>
                  <a:schemeClr val="dk1"/>
                </a:solidFill>
              </a:rPr>
              <a:t>Loi n° 2004-575 du 21 juin 2004 </a:t>
            </a:r>
            <a:r>
              <a:rPr lang="en-US" sz="1800">
                <a:solidFill>
                  <a:schemeClr val="dk1"/>
                </a:solidFill>
              </a:rPr>
              <a:t>modifiée pour la confiance dans l'économie numérique, et notamment ses articles 6, 57 et 58 ;</a:t>
            </a:r>
          </a:p>
          <a:p>
            <a:pPr marL="457200" lvl="0" indent="-342900" rtl="0">
              <a:lnSpc>
                <a:spcPct val="115000"/>
              </a:lnSpc>
              <a:spcBef>
                <a:spcPts val="0"/>
              </a:spcBef>
              <a:buClr>
                <a:schemeClr val="dk1"/>
              </a:buClr>
              <a:buSzPct val="100000"/>
              <a:buFont typeface="Helvetica Neue"/>
              <a:buChar char="●"/>
            </a:pPr>
            <a:r>
              <a:rPr lang="en-US" sz="1800" b="1">
                <a:solidFill>
                  <a:schemeClr val="dk1"/>
                </a:solidFill>
              </a:rPr>
              <a:t>Loi n° 2006-64 du 23 janvier 2006</a:t>
            </a:r>
            <a:r>
              <a:rPr lang="en-US" sz="1800">
                <a:solidFill>
                  <a:schemeClr val="dk1"/>
                </a:solidFill>
              </a:rPr>
              <a:t> relative à la lutte contre le terrorisme et portant dispositions diverses relatives à la sécurité et aux contrôles frontaliers, notamment son article 33 ;</a:t>
            </a:r>
          </a:p>
          <a:p>
            <a:pPr marL="457200" lvl="0" indent="-342900" rtl="0">
              <a:lnSpc>
                <a:spcPct val="115000"/>
              </a:lnSpc>
              <a:spcBef>
                <a:spcPts val="0"/>
              </a:spcBef>
              <a:buClr>
                <a:schemeClr val="dk1"/>
              </a:buClr>
              <a:buSzPct val="100000"/>
              <a:buFont typeface="Helvetica Neue"/>
              <a:buChar char="●"/>
            </a:pPr>
            <a:r>
              <a:rPr lang="en-US" sz="1800" b="1">
                <a:solidFill>
                  <a:schemeClr val="dk1"/>
                </a:solidFill>
              </a:rPr>
              <a:t>Décret n° 2006-358 du 24 mars 2006</a:t>
            </a:r>
            <a:r>
              <a:rPr lang="en-US" sz="1800">
                <a:solidFill>
                  <a:schemeClr val="dk1"/>
                </a:solidFill>
              </a:rPr>
              <a:t> relatif à la conservation des données des communications électroniques</a:t>
            </a:r>
          </a:p>
          <a:p>
            <a:pPr marL="457200" lvl="0" indent="-342900" rtl="0">
              <a:lnSpc>
                <a:spcPct val="115000"/>
              </a:lnSpc>
              <a:spcBef>
                <a:spcPts val="0"/>
              </a:spcBef>
              <a:buClr>
                <a:schemeClr val="dk1"/>
              </a:buClr>
              <a:buSzPct val="100000"/>
              <a:buFont typeface="Helvetica Neue"/>
              <a:buChar char="●"/>
            </a:pPr>
            <a:r>
              <a:rPr lang="en-US" sz="1800" b="1">
                <a:solidFill>
                  <a:schemeClr val="dk1"/>
                </a:solidFill>
              </a:rPr>
              <a:t>Décret n° 2011-219 du 25 février 2011</a:t>
            </a:r>
            <a:r>
              <a:rPr lang="en-US" sz="1800">
                <a:solidFill>
                  <a:schemeClr val="dk1"/>
                </a:solidFill>
              </a:rPr>
              <a:t> relatif à la conservation et à la communication des données permettant d'identifier toute personne ayant contribué à la création d'un contenu mis en ligne 	</a:t>
            </a:r>
          </a:p>
          <a:p>
            <a:pPr marL="457200" lvl="0" indent="-342900" rtl="0">
              <a:lnSpc>
                <a:spcPct val="115000"/>
              </a:lnSpc>
              <a:spcBef>
                <a:spcPts val="0"/>
              </a:spcBef>
              <a:buClr>
                <a:schemeClr val="dk1"/>
              </a:buClr>
              <a:buSzPct val="100000"/>
              <a:buFont typeface="Helvetica Neue"/>
              <a:buChar char="●"/>
            </a:pPr>
            <a:r>
              <a:rPr lang="en-US" sz="1800" b="1">
                <a:solidFill>
                  <a:schemeClr val="dk1"/>
                </a:solidFill>
              </a:rPr>
              <a:t>Internet Engineering Task Force :Request for Comments: 6302</a:t>
            </a:r>
            <a:r>
              <a:rPr lang="en-US" sz="1800">
                <a:solidFill>
                  <a:schemeClr val="dk1"/>
                </a:solidFill>
              </a:rPr>
              <a:t>	 			 				</a:t>
            </a:r>
          </a:p>
          <a:p>
            <a:pPr marL="0" lvl="0" indent="0" rtl="0">
              <a:lnSpc>
                <a:spcPct val="115000"/>
              </a:lnSpc>
              <a:spcBef>
                <a:spcPts val="0"/>
              </a:spcBef>
              <a:buNone/>
            </a:pPr>
            <a:r>
              <a:rPr lang="en-US" sz="1800">
                <a:solidFill>
                  <a:schemeClr val="dk1"/>
                </a:solidFill>
              </a:rPr>
              <a:t>				</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US" sz="3000" b="1">
                <a:solidFill>
                  <a:srgbClr val="6AA84F"/>
                </a:solidFill>
              </a:rPr>
              <a:t>Logs et obligations légales</a:t>
            </a:r>
          </a:p>
          <a:p>
            <a:pPr lvl="0" rtl="0">
              <a:spcBef>
                <a:spcPts val="0"/>
              </a:spcBef>
              <a:buNone/>
            </a:pPr>
            <a:endParaRPr b="1"/>
          </a:p>
        </p:txBody>
      </p:sp>
      <p:sp>
        <p:nvSpPr>
          <p:cNvPr id="124" name="Shape 124"/>
          <p:cNvSpPr txBox="1">
            <a:spLocks noGrp="1"/>
          </p:cNvSpPr>
          <p:nvPr>
            <p:ph type="body" idx="1"/>
          </p:nvPr>
        </p:nvSpPr>
        <p:spPr>
          <a:xfrm>
            <a:off x="334975" y="1219200"/>
            <a:ext cx="8077199" cy="5126399"/>
          </a:xfrm>
          <a:prstGeom prst="rect">
            <a:avLst/>
          </a:prstGeom>
        </p:spPr>
        <p:txBody>
          <a:bodyPr lIns="91425" tIns="91425" rIns="91425" bIns="91425" anchor="t" anchorCtr="0">
            <a:noAutofit/>
          </a:bodyPr>
          <a:lstStyle/>
          <a:p>
            <a:pPr rtl="0">
              <a:lnSpc>
                <a:spcPct val="115000"/>
              </a:lnSpc>
              <a:spcBef>
                <a:spcPts val="1400"/>
              </a:spcBef>
              <a:spcAft>
                <a:spcPts val="400"/>
              </a:spcAft>
              <a:buNone/>
            </a:pPr>
            <a:r>
              <a:rPr lang="en-US" sz="2400" b="1">
                <a:solidFill>
                  <a:schemeClr val="dk1"/>
                </a:solidFill>
              </a:rPr>
              <a:t>Attention </a:t>
            </a:r>
            <a:r>
              <a:rPr lang="en-US" sz="2400">
                <a:solidFill>
                  <a:schemeClr val="dk1"/>
                </a:solidFill>
              </a:rPr>
              <a:t>la loi informatique et liberté n° 78-17 du 6 janvier 1978 dans son article 2 précise :</a:t>
            </a:r>
          </a:p>
          <a:p>
            <a:pPr lvl="0" rtl="0">
              <a:lnSpc>
                <a:spcPct val="115000"/>
              </a:lnSpc>
              <a:spcBef>
                <a:spcPts val="1400"/>
              </a:spcBef>
              <a:spcAft>
                <a:spcPts val="400"/>
              </a:spcAft>
              <a:buNone/>
            </a:pPr>
            <a:r>
              <a:rPr lang="en-US" sz="2400">
                <a:solidFill>
                  <a:schemeClr val="dk1"/>
                </a:solidFill>
              </a:rPr>
              <a:t> [...] </a:t>
            </a:r>
            <a:r>
              <a:rPr lang="en-US" sz="2400" i="1">
                <a:solidFill>
                  <a:schemeClr val="dk1"/>
                </a:solidFill>
              </a:rPr>
              <a:t>Constitue une donnée à caractère personnel toute information relative à une personne physique identifiée ou qui peut être identifiée, directement ou indirectement, par référence à un numéro d'identification ou à un ou plusieurs éléments qui lui sont propres</a:t>
            </a:r>
            <a:r>
              <a:rPr lang="en-US" sz="2400">
                <a:solidFill>
                  <a:schemeClr val="dk1"/>
                </a:solidFill>
              </a:rPr>
              <a:t>.</a:t>
            </a:r>
          </a:p>
          <a:p>
            <a:pPr marL="0" lvl="0" indent="0" rtl="0">
              <a:lnSpc>
                <a:spcPct val="115000"/>
              </a:lnSpc>
              <a:spcBef>
                <a:spcPts val="1400"/>
              </a:spcBef>
              <a:spcAft>
                <a:spcPts val="400"/>
              </a:spcAft>
              <a:buNone/>
            </a:pPr>
            <a:endParaRPr sz="2400" b="1">
              <a:solidFill>
                <a:schemeClr val="dk1"/>
              </a:solidFill>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US" sz="3000" b="1">
                <a:solidFill>
                  <a:srgbClr val="6AA84F"/>
                </a:solidFill>
              </a:rPr>
              <a:t>Logs et obligations légales</a:t>
            </a:r>
          </a:p>
          <a:p>
            <a:pPr lvl="0" rtl="0">
              <a:spcBef>
                <a:spcPts val="0"/>
              </a:spcBef>
              <a:buNone/>
            </a:pPr>
            <a:endParaRPr b="1"/>
          </a:p>
        </p:txBody>
      </p:sp>
      <p:sp>
        <p:nvSpPr>
          <p:cNvPr id="131" name="Shape 131"/>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lvl="0" rtl="0">
              <a:lnSpc>
                <a:spcPct val="115000"/>
              </a:lnSpc>
              <a:spcBef>
                <a:spcPts val="1400"/>
              </a:spcBef>
              <a:spcAft>
                <a:spcPts val="400"/>
              </a:spcAft>
              <a:buNone/>
            </a:pPr>
            <a:r>
              <a:rPr lang="en-US" sz="2400" b="1">
                <a:solidFill>
                  <a:schemeClr val="dk1"/>
                </a:solidFill>
              </a:rPr>
              <a:t>Dans le doute prenant en compte l’aspect le plus contraignant et faite le choix de :</a:t>
            </a:r>
          </a:p>
          <a:p>
            <a:pPr marL="457200" lvl="0" indent="-381000" rtl="0">
              <a:lnSpc>
                <a:spcPct val="115000"/>
              </a:lnSpc>
              <a:spcBef>
                <a:spcPts val="0"/>
              </a:spcBef>
              <a:buClr>
                <a:schemeClr val="dk1"/>
              </a:buClr>
              <a:buSzPct val="100000"/>
              <a:buFont typeface="Helvetica Neue"/>
              <a:buChar char="●"/>
            </a:pPr>
            <a:r>
              <a:rPr lang="en-US" sz="2400">
                <a:solidFill>
                  <a:schemeClr val="dk1"/>
                </a:solidFill>
              </a:rPr>
              <a:t>Conservez les logs </a:t>
            </a:r>
          </a:p>
          <a:p>
            <a:pPr marL="457200" lvl="0" indent="-381000" rtl="0">
              <a:lnSpc>
                <a:spcPct val="115000"/>
              </a:lnSpc>
              <a:spcBef>
                <a:spcPts val="1400"/>
              </a:spcBef>
              <a:spcAft>
                <a:spcPts val="400"/>
              </a:spcAft>
              <a:buClr>
                <a:schemeClr val="dk1"/>
              </a:buClr>
              <a:buSzPct val="100000"/>
              <a:buFont typeface="Helvetica Neue"/>
              <a:buChar char="●"/>
            </a:pPr>
            <a:r>
              <a:rPr lang="en-US" sz="2400">
                <a:solidFill>
                  <a:schemeClr val="dk1"/>
                </a:solidFill>
              </a:rPr>
              <a:t>De ne pas les partager et de les protéger! </a:t>
            </a:r>
          </a:p>
          <a:p>
            <a:pPr marL="457200" lvl="0" indent="-381000" rtl="0">
              <a:lnSpc>
                <a:spcPct val="115000"/>
              </a:lnSpc>
              <a:spcBef>
                <a:spcPts val="1400"/>
              </a:spcBef>
              <a:spcAft>
                <a:spcPts val="400"/>
              </a:spcAft>
              <a:buClr>
                <a:schemeClr val="dk1"/>
              </a:buClr>
              <a:buSzPct val="100000"/>
              <a:buFont typeface="Helvetica Neue"/>
              <a:buChar char="●"/>
            </a:pPr>
            <a:r>
              <a:rPr lang="en-US" sz="2400">
                <a:solidFill>
                  <a:schemeClr val="dk1"/>
                </a:solidFill>
              </a:rPr>
              <a:t>De ne les conservez pas plus longtemps que nécessaires.</a:t>
            </a:r>
          </a:p>
          <a:p>
            <a:pPr lvl="0" rtl="0">
              <a:spcBef>
                <a:spcPts val="0"/>
              </a:spcBef>
              <a:buNone/>
            </a:pPr>
            <a:endParaRPr sz="2400" b="1">
              <a:solidFill>
                <a:schemeClr val="dk1"/>
              </a:solidFill>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rtl="0">
              <a:spcBef>
                <a:spcPts val="0"/>
              </a:spcBef>
              <a:buNone/>
            </a:pPr>
            <a:r>
              <a:rPr lang="en-US" sz="3000" b="1">
                <a:solidFill>
                  <a:srgbClr val="6AA84F"/>
                </a:solidFill>
              </a:rPr>
              <a:t>Logs et obligations légales</a:t>
            </a:r>
          </a:p>
          <a:p>
            <a:pPr lvl="0" rtl="0">
              <a:spcBef>
                <a:spcPts val="0"/>
              </a:spcBef>
              <a:buNone/>
            </a:pPr>
            <a:endParaRPr b="1"/>
          </a:p>
        </p:txBody>
      </p:sp>
      <p:sp>
        <p:nvSpPr>
          <p:cNvPr id="138" name="Shape 138"/>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lvl="0" rtl="0">
              <a:lnSpc>
                <a:spcPct val="115000"/>
              </a:lnSpc>
              <a:spcBef>
                <a:spcPts val="0"/>
              </a:spcBef>
              <a:buNone/>
            </a:pPr>
            <a:r>
              <a:rPr lang="en-US" sz="2400" b="1">
                <a:solidFill>
                  <a:schemeClr val="dk1"/>
                </a:solidFill>
              </a:rPr>
              <a:t>Les logs sont donc des données sensible à protéger</a:t>
            </a:r>
          </a:p>
          <a:p>
            <a:pPr marL="457200" lvl="0" indent="-381000" rtl="0">
              <a:spcBef>
                <a:spcPts val="0"/>
              </a:spcBef>
              <a:buClr>
                <a:schemeClr val="dk1"/>
              </a:buClr>
              <a:buSzPct val="100000"/>
              <a:buFont typeface="Helvetica Neue"/>
              <a:buChar char="●"/>
            </a:pPr>
            <a:r>
              <a:rPr lang="en-US" sz="2400">
                <a:solidFill>
                  <a:schemeClr val="dk1"/>
                </a:solidFill>
              </a:rPr>
              <a:t>Donc prenez en soins, consacrez y des moyens</a:t>
            </a:r>
          </a:p>
          <a:p>
            <a:pPr marL="457200" lvl="0" indent="-381000" rtl="0">
              <a:spcBef>
                <a:spcPts val="0"/>
              </a:spcBef>
              <a:buClr>
                <a:schemeClr val="dk1"/>
              </a:buClr>
              <a:buSzPct val="100000"/>
              <a:buFont typeface="Helvetica Neue"/>
              <a:buChar char="●"/>
            </a:pPr>
            <a:r>
              <a:rPr lang="en-US" sz="2400">
                <a:solidFill>
                  <a:schemeClr val="dk1"/>
                </a:solidFill>
              </a:rPr>
              <a:t>Les logs comportent des informations sur </a:t>
            </a:r>
            <a:r>
              <a:rPr lang="en-US" sz="2400" u="sng">
                <a:solidFill>
                  <a:schemeClr val="dk1"/>
                </a:solidFill>
              </a:rPr>
              <a:t>votre</a:t>
            </a:r>
            <a:r>
              <a:rPr lang="en-US" sz="2400">
                <a:solidFill>
                  <a:schemeClr val="dk1"/>
                </a:solidFill>
              </a:rPr>
              <a:t> activité.</a:t>
            </a:r>
          </a:p>
          <a:p>
            <a:pPr marL="457200" lvl="0" indent="-381000" rtl="0">
              <a:lnSpc>
                <a:spcPct val="115000"/>
              </a:lnSpc>
              <a:spcBef>
                <a:spcPts val="1400"/>
              </a:spcBef>
              <a:spcAft>
                <a:spcPts val="400"/>
              </a:spcAft>
              <a:buClr>
                <a:schemeClr val="dk1"/>
              </a:buClr>
              <a:buSzPct val="100000"/>
              <a:buFont typeface="Helvetica Neue"/>
              <a:buChar char="●"/>
            </a:pPr>
            <a:r>
              <a:rPr lang="en-US" sz="2400">
                <a:solidFill>
                  <a:schemeClr val="dk1"/>
                </a:solidFill>
              </a:rPr>
              <a:t>N’oubliez jamais que vous ne devez pas diffuser des informations personnelle sans l’accord de la personne concernée.</a:t>
            </a:r>
          </a:p>
          <a:p>
            <a:pPr marL="457200" lvl="0" indent="-381000" rtl="0">
              <a:lnSpc>
                <a:spcPct val="115000"/>
              </a:lnSpc>
              <a:spcBef>
                <a:spcPts val="1400"/>
              </a:spcBef>
              <a:spcAft>
                <a:spcPts val="400"/>
              </a:spcAft>
              <a:buClr>
                <a:schemeClr val="dk1"/>
              </a:buClr>
              <a:buSzPct val="100000"/>
              <a:buFont typeface="Helvetica Neue"/>
              <a:buChar char="●"/>
            </a:pPr>
            <a:r>
              <a:rPr lang="en-US" sz="2400">
                <a:solidFill>
                  <a:schemeClr val="dk1"/>
                </a:solidFill>
              </a:rPr>
              <a:t>IP est parfois considérée comme une donnée personnelle dans certaine (jurisprudence changeante)</a:t>
            </a:r>
          </a:p>
          <a:p>
            <a:pPr marL="457200" lvl="0" indent="-381000" rtl="0">
              <a:lnSpc>
                <a:spcPct val="115000"/>
              </a:lnSpc>
              <a:spcBef>
                <a:spcPts val="1400"/>
              </a:spcBef>
              <a:spcAft>
                <a:spcPts val="400"/>
              </a:spcAft>
              <a:buClr>
                <a:schemeClr val="dk1"/>
              </a:buClr>
              <a:buSzPct val="100000"/>
              <a:buFont typeface="Helvetica Neue"/>
              <a:buChar char="●"/>
            </a:pPr>
            <a:r>
              <a:rPr lang="en-US" sz="2400">
                <a:solidFill>
                  <a:schemeClr val="dk1"/>
                </a:solidFill>
              </a:rPr>
              <a:t>Des champs compris dans les logs peuvent comporter des informations très personnelles saisie par le client.</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b="1">
                <a:solidFill>
                  <a:srgbClr val="6AA84F"/>
                </a:solidFill>
              </a:rPr>
              <a:t>Log: enjeux de l'anticipation?</a:t>
            </a:r>
          </a:p>
        </p:txBody>
      </p:sp>
      <p:sp>
        <p:nvSpPr>
          <p:cNvPr id="145" name="Shape 145"/>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rtl="0">
              <a:spcBef>
                <a:spcPts val="0"/>
              </a:spcBef>
              <a:buNone/>
            </a:pPr>
            <a:endParaRPr>
              <a:solidFill>
                <a:schemeClr val="dk1"/>
              </a:solidFill>
            </a:endParaRPr>
          </a:p>
          <a:p>
            <a:pPr rtl="0">
              <a:spcBef>
                <a:spcPts val="0"/>
              </a:spcBef>
              <a:buNone/>
            </a:pPr>
            <a:r>
              <a:rPr lang="en-US" sz="2400">
                <a:solidFill>
                  <a:schemeClr val="dk1"/>
                </a:solidFill>
              </a:rPr>
              <a:t>La conservation des logs imposes des contraintes</a:t>
            </a:r>
          </a:p>
          <a:p>
            <a:pPr lvl="0" rtl="0">
              <a:spcBef>
                <a:spcPts val="0"/>
              </a:spcBef>
              <a:buNone/>
            </a:pPr>
            <a:endParaRPr>
              <a:solidFill>
                <a:schemeClr val="dk1"/>
              </a:solidFill>
            </a:endParaRPr>
          </a:p>
          <a:p>
            <a:pPr marL="457200" lvl="0" indent="-342900" rtl="0">
              <a:spcBef>
                <a:spcPts val="0"/>
              </a:spcBef>
              <a:buClr>
                <a:schemeClr val="dk1"/>
              </a:buClr>
              <a:buSzPct val="100000"/>
              <a:buFont typeface="Helvetica Neue"/>
              <a:buChar char="●"/>
            </a:pPr>
            <a:r>
              <a:rPr lang="en-US" sz="1800">
                <a:solidFill>
                  <a:schemeClr val="dk1"/>
                </a:solidFill>
              </a:rPr>
              <a:t>La collecte, car il faut rassembler tout les logs de tout les serveurs </a:t>
            </a:r>
          </a:p>
          <a:p>
            <a:pPr marL="457200" lvl="0" indent="-342900" rtl="0">
              <a:spcBef>
                <a:spcPts val="0"/>
              </a:spcBef>
              <a:buClr>
                <a:schemeClr val="dk1"/>
              </a:buClr>
              <a:buSzPct val="100000"/>
              <a:buFont typeface="Helvetica Neue"/>
              <a:buChar char="●"/>
            </a:pPr>
            <a:r>
              <a:rPr lang="en-US" sz="1800">
                <a:solidFill>
                  <a:schemeClr val="dk1"/>
                </a:solidFill>
              </a:rPr>
              <a:t>La compilation, car une fois rassemblé il fait les fusionner</a:t>
            </a:r>
          </a:p>
          <a:p>
            <a:pPr marL="457200" lvl="0" indent="-342900" rtl="0">
              <a:spcBef>
                <a:spcPts val="0"/>
              </a:spcBef>
              <a:buClr>
                <a:schemeClr val="dk1"/>
              </a:buClr>
              <a:buSzPct val="100000"/>
              <a:buFont typeface="Helvetica Neue"/>
              <a:buChar char="●"/>
            </a:pPr>
            <a:r>
              <a:rPr lang="en-US" sz="1800">
                <a:solidFill>
                  <a:schemeClr val="dk1"/>
                </a:solidFill>
              </a:rPr>
              <a:t>Le stockage, car il peuvent prendre vraiment beaucoup de place</a:t>
            </a:r>
          </a:p>
          <a:p>
            <a:pPr rtl="0">
              <a:spcBef>
                <a:spcPts val="0"/>
              </a:spcBef>
              <a:buNone/>
            </a:pPr>
            <a:endParaRPr sz="1800">
              <a:solidFill>
                <a:schemeClr val="dk1"/>
              </a:solidFill>
            </a:endParaRPr>
          </a:p>
          <a:p>
            <a:pPr rtl="0">
              <a:spcBef>
                <a:spcPts val="0"/>
              </a:spcBef>
              <a:buNone/>
            </a:pPr>
            <a:r>
              <a:rPr lang="en-US" sz="2400">
                <a:solidFill>
                  <a:schemeClr val="dk1"/>
                </a:solidFill>
              </a:rPr>
              <a:t>Plus le volume est important plus cela influe sur  </a:t>
            </a:r>
          </a:p>
          <a:p>
            <a:pPr lvl="0" rtl="0">
              <a:spcBef>
                <a:spcPts val="0"/>
              </a:spcBef>
              <a:buNone/>
            </a:pPr>
            <a:endParaRPr>
              <a:solidFill>
                <a:schemeClr val="dk1"/>
              </a:solidFill>
            </a:endParaRPr>
          </a:p>
          <a:p>
            <a:pPr marL="457200" lvl="0" indent="-342900" rtl="0">
              <a:spcBef>
                <a:spcPts val="0"/>
              </a:spcBef>
              <a:buClr>
                <a:schemeClr val="dk1"/>
              </a:buClr>
              <a:buSzPct val="100000"/>
              <a:buFont typeface="Helvetica Neue"/>
              <a:buChar char="●"/>
            </a:pPr>
            <a:r>
              <a:rPr lang="en-US" sz="1800">
                <a:solidFill>
                  <a:schemeClr val="dk1"/>
                </a:solidFill>
              </a:rPr>
              <a:t>Les temps de manipulation (routage, nettoyage, conditionnement)  </a:t>
            </a:r>
          </a:p>
          <a:p>
            <a:pPr marL="457200" lvl="0" indent="-342900" rtl="0">
              <a:spcBef>
                <a:spcPts val="0"/>
              </a:spcBef>
              <a:buClr>
                <a:schemeClr val="dk1"/>
              </a:buClr>
              <a:buSzPct val="100000"/>
              <a:buFont typeface="Helvetica Neue"/>
              <a:buChar char="●"/>
            </a:pPr>
            <a:r>
              <a:rPr lang="en-US" sz="1800">
                <a:solidFill>
                  <a:schemeClr val="dk1"/>
                </a:solidFill>
              </a:rPr>
              <a:t>Les temps de traitement (compilation, analyse, compression) </a:t>
            </a:r>
          </a:p>
          <a:p>
            <a:pPr marL="457200" lvl="0" indent="-342900" rtl="0">
              <a:spcBef>
                <a:spcPts val="0"/>
              </a:spcBef>
              <a:buClr>
                <a:schemeClr val="dk1"/>
              </a:buClr>
              <a:buSzPct val="100000"/>
              <a:buFont typeface="Helvetica Neue"/>
              <a:buChar char="●"/>
            </a:pPr>
            <a:r>
              <a:rPr lang="en-US" sz="1800">
                <a:solidFill>
                  <a:schemeClr val="dk1"/>
                </a:solidFill>
              </a:rPr>
              <a:t>Le coût de gestion (stockage, archivage, destruction)</a:t>
            </a:r>
          </a:p>
          <a:p>
            <a:pPr marL="457200" lvl="0" indent="-342900" rtl="0">
              <a:spcBef>
                <a:spcPts val="0"/>
              </a:spcBef>
              <a:buClr>
                <a:schemeClr val="dk1"/>
              </a:buClr>
              <a:buSzPct val="100000"/>
              <a:buFont typeface="Helvetica Neue"/>
              <a:buChar char="●"/>
            </a:pPr>
            <a:r>
              <a:rPr lang="en-US" sz="1800">
                <a:solidFill>
                  <a:schemeClr val="dk1"/>
                </a:solidFill>
              </a:rPr>
              <a:t>L’espace disque consommé.</a:t>
            </a:r>
          </a:p>
          <a:p>
            <a:pPr rtl="0">
              <a:spcBef>
                <a:spcPts val="0"/>
              </a:spcBef>
              <a:buNone/>
            </a:pPr>
            <a:endParaRPr>
              <a:solidFill>
                <a:schemeClr val="dk1"/>
              </a:solidFill>
            </a:endParaRPr>
          </a:p>
          <a:p>
            <a:pPr rtl="0">
              <a:spcBef>
                <a:spcPts val="0"/>
              </a:spcBef>
              <a:buNone/>
            </a:pPr>
            <a:endParaRPr>
              <a:solidFill>
                <a:schemeClr val="dk1"/>
              </a:solidFill>
            </a:endParaRPr>
          </a:p>
          <a:p>
            <a:pPr marL="457200" lvl="0" indent="0">
              <a:spcBef>
                <a:spcPts val="0"/>
              </a:spcBef>
              <a:buNone/>
            </a:pPr>
            <a:r>
              <a:rPr lang="en-US" sz="2400" b="1">
                <a:solidFill>
                  <a:schemeClr val="dk1"/>
                </a:solidFill>
              </a:rPr>
              <a:t>La gestion des log commence avant leur génération.</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b="1">
                <a:solidFill>
                  <a:srgbClr val="6AA84F"/>
                </a:solidFill>
              </a:rPr>
              <a:t>Les acteurs et interlocuteur techniques</a:t>
            </a:r>
          </a:p>
        </p:txBody>
      </p:sp>
      <p:sp>
        <p:nvSpPr>
          <p:cNvPr id="152" name="Shape 152"/>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marL="457200" lvl="0" indent="-381000" rtl="0">
              <a:spcBef>
                <a:spcPts val="0"/>
              </a:spcBef>
              <a:buClr>
                <a:srgbClr val="262A97"/>
              </a:buClr>
              <a:buSzPct val="100000"/>
              <a:buFont typeface="Helvetica Neue"/>
              <a:buChar char="●"/>
            </a:pPr>
            <a:r>
              <a:rPr lang="en-US" sz="2400"/>
              <a:t>Chef de projet techniques </a:t>
            </a:r>
          </a:p>
          <a:p>
            <a:pPr marL="457200" lvl="0" indent="-381000" rtl="0">
              <a:spcBef>
                <a:spcPts val="0"/>
              </a:spcBef>
              <a:buClr>
                <a:srgbClr val="262A97"/>
              </a:buClr>
              <a:buSzPct val="100000"/>
              <a:buFont typeface="Helvetica Neue"/>
              <a:buChar char="●"/>
            </a:pPr>
            <a:r>
              <a:rPr lang="en-US" sz="2400"/>
              <a:t>Administrateur Système</a:t>
            </a:r>
          </a:p>
          <a:p>
            <a:pPr marL="457200" lvl="0" indent="-381000" rtl="0">
              <a:spcBef>
                <a:spcPts val="0"/>
              </a:spcBef>
              <a:buClr>
                <a:srgbClr val="262A97"/>
              </a:buClr>
              <a:buSzPct val="100000"/>
              <a:buFont typeface="Helvetica Neue"/>
              <a:buChar char="●"/>
            </a:pPr>
            <a:r>
              <a:rPr lang="en-US" sz="2400"/>
              <a:t>Hébergeur.</a:t>
            </a:r>
          </a:p>
          <a:p>
            <a:pPr rtl="0">
              <a:spcBef>
                <a:spcPts val="0"/>
              </a:spcBef>
              <a:buNone/>
            </a:pPr>
            <a:endParaRPr sz="2400"/>
          </a:p>
          <a:p>
            <a:pPr marL="457200" lvl="0" indent="-381000" rtl="0">
              <a:spcBef>
                <a:spcPts val="0"/>
              </a:spcBef>
              <a:buClr>
                <a:srgbClr val="262A97"/>
              </a:buClr>
              <a:buSzPct val="100000"/>
              <a:buFont typeface="Helvetica Neue"/>
              <a:buAutoNum type="arabicPeriod"/>
            </a:pPr>
            <a:r>
              <a:rPr lang="en-US" sz="2400"/>
              <a:t>Précisez leur vos besoins, demandez leur avis.</a:t>
            </a:r>
          </a:p>
          <a:p>
            <a:pPr marL="457200" lvl="0" indent="-381000" rtl="0">
              <a:spcBef>
                <a:spcPts val="0"/>
              </a:spcBef>
              <a:buClr>
                <a:srgbClr val="262A97"/>
              </a:buClr>
              <a:buSzPct val="100000"/>
              <a:buFont typeface="Helvetica Neue"/>
              <a:buAutoNum type="arabicPeriod"/>
            </a:pPr>
            <a:r>
              <a:rPr lang="en-US" sz="2400"/>
              <a:t>Prenez en compte la gestion des log et leur analyse dans votre budget avec eux</a:t>
            </a:r>
          </a:p>
          <a:p>
            <a:pPr marL="457200" lvl="0" indent="-381000" rtl="0">
              <a:spcBef>
                <a:spcPts val="0"/>
              </a:spcBef>
              <a:buClr>
                <a:srgbClr val="262A97"/>
              </a:buClr>
              <a:buSzPct val="100000"/>
              <a:buFont typeface="Helvetica Neue"/>
              <a:buAutoNum type="arabicPeriod"/>
            </a:pPr>
            <a:r>
              <a:rPr lang="en-US" sz="2400"/>
              <a:t>Définissez en commun un “workflow” comportant méthode, formation et outil pour consulter / récupérer / envoyer les log</a:t>
            </a:r>
          </a:p>
          <a:p>
            <a:pPr lvl="0">
              <a:spcBef>
                <a:spcPts val="0"/>
              </a:spcBef>
              <a:buNone/>
            </a:pPr>
            <a:endParaRP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a:solidFill>
                  <a:srgbClr val="6AA84F"/>
                </a:solidFill>
              </a:rPr>
              <a:t>“Non c’est pas possible” </a:t>
            </a:r>
          </a:p>
        </p:txBody>
      </p:sp>
      <p:sp>
        <p:nvSpPr>
          <p:cNvPr id="159" name="Shape 159"/>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US" sz="2400" b="1">
                <a:solidFill>
                  <a:schemeClr val="dk1"/>
                </a:solidFill>
              </a:rPr>
              <a:t>Pourquoi c’est compliqué d’y avoir accès ? </a:t>
            </a:r>
          </a:p>
          <a:p>
            <a:pPr lvl="0" rtl="0">
              <a:spcBef>
                <a:spcPts val="0"/>
              </a:spcBef>
              <a:buClr>
                <a:schemeClr val="dk1"/>
              </a:buClr>
              <a:buSzPct val="45833"/>
              <a:buFont typeface="Arial"/>
              <a:buNone/>
            </a:pPr>
            <a:r>
              <a:rPr lang="en-US" sz="2400" b="1">
                <a:solidFill>
                  <a:schemeClr val="dk1"/>
                </a:solidFill>
              </a:rPr>
              <a:t>Pourquoi on me dit que c'est pas possible ? </a:t>
            </a:r>
          </a:p>
          <a:p>
            <a:pPr lvl="0" rtl="0">
              <a:spcBef>
                <a:spcPts val="0"/>
              </a:spcBef>
              <a:buClr>
                <a:schemeClr val="dk1"/>
              </a:buClr>
              <a:buSzPct val="45833"/>
              <a:buFont typeface="Arial"/>
              <a:buNone/>
            </a:pPr>
            <a:r>
              <a:rPr lang="en-US" sz="2400" b="1">
                <a:solidFill>
                  <a:schemeClr val="dk1"/>
                </a:solidFill>
              </a:rPr>
              <a:t>Pourquoi c’est trop tard ?</a:t>
            </a:r>
          </a:p>
          <a:p>
            <a:pPr lvl="0" rtl="0">
              <a:spcBef>
                <a:spcPts val="0"/>
              </a:spcBef>
              <a:buClr>
                <a:schemeClr val="dk1"/>
              </a:buClr>
              <a:buFont typeface="Arial"/>
              <a:buNone/>
            </a:pPr>
            <a:endParaRPr sz="2400">
              <a:solidFill>
                <a:schemeClr val="dk1"/>
              </a:solidFill>
            </a:endParaRPr>
          </a:p>
          <a:p>
            <a:pPr marL="457200" lvl="0" indent="-381000" rtl="0">
              <a:spcBef>
                <a:spcPts val="0"/>
              </a:spcBef>
              <a:buClr>
                <a:schemeClr val="dk1"/>
              </a:buClr>
              <a:buSzPct val="100000"/>
              <a:buFont typeface="Helvetica Neue"/>
              <a:buAutoNum type="arabicPeriod"/>
            </a:pPr>
            <a:r>
              <a:rPr lang="en-US" sz="2400">
                <a:solidFill>
                  <a:schemeClr val="dk1"/>
                </a:solidFill>
              </a:rPr>
              <a:t>Les questions sont à poser avant la création des log de façon à ce que l’information souhaitez correctement conservée. </a:t>
            </a:r>
          </a:p>
          <a:p>
            <a:pPr marL="457200" lvl="0" indent="-381000" rtl="0">
              <a:spcBef>
                <a:spcPts val="0"/>
              </a:spcBef>
              <a:buClr>
                <a:schemeClr val="dk1"/>
              </a:buClr>
              <a:buSzPct val="100000"/>
              <a:buFont typeface="Helvetica Neue"/>
              <a:buAutoNum type="arabicPeriod"/>
            </a:pPr>
            <a:r>
              <a:rPr lang="en-US" sz="2400">
                <a:solidFill>
                  <a:schemeClr val="dk1"/>
                </a:solidFill>
              </a:rPr>
              <a:t>Une demande de dernière minute c’est l’impossibilité d’avoir le temps de ce comprendre.</a:t>
            </a:r>
          </a:p>
          <a:p>
            <a:pPr marL="457200" lvl="0" indent="-381000" rtl="0">
              <a:spcBef>
                <a:spcPts val="0"/>
              </a:spcBef>
              <a:buClr>
                <a:schemeClr val="dk1"/>
              </a:buClr>
              <a:buSzPct val="100000"/>
              <a:buFont typeface="Helvetica Neue"/>
              <a:buAutoNum type="arabicPeriod"/>
            </a:pPr>
            <a:r>
              <a:rPr lang="en-US" sz="2400">
                <a:solidFill>
                  <a:schemeClr val="dk1"/>
                </a:solidFill>
              </a:rPr>
              <a:t>Les contraintes opérationnels sont forte et les obstacles matériel difficilement surmontable</a:t>
            </a:r>
          </a:p>
          <a:p>
            <a:pPr marL="457200" lvl="0" indent="-381000">
              <a:spcBef>
                <a:spcPts val="0"/>
              </a:spcBef>
              <a:buClr>
                <a:schemeClr val="dk1"/>
              </a:buClr>
              <a:buSzPct val="100000"/>
              <a:buFont typeface="Helvetica Neue"/>
              <a:buAutoNum type="arabicPeriod"/>
            </a:pPr>
            <a:r>
              <a:rPr lang="en-US" sz="2400">
                <a:solidFill>
                  <a:schemeClr val="dk1"/>
                </a:solidFill>
              </a:rPr>
              <a:t>Coût vs temps vs qualité de service … vous pouvez pas avoir les 3</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b="1">
                <a:solidFill>
                  <a:srgbClr val="6AA84F"/>
                </a:solidFill>
              </a:rPr>
              <a:t>Le livre de bord</a:t>
            </a:r>
          </a:p>
        </p:txBody>
      </p:sp>
      <p:sp>
        <p:nvSpPr>
          <p:cNvPr id="31" name="Shape 31"/>
          <p:cNvSpPr txBox="1">
            <a:spLocks noGrp="1"/>
          </p:cNvSpPr>
          <p:nvPr>
            <p:ph type="body" idx="1"/>
          </p:nvPr>
        </p:nvSpPr>
        <p:spPr>
          <a:xfrm>
            <a:off x="334963" y="1219200"/>
            <a:ext cx="8077199" cy="4419599"/>
          </a:xfrm>
          <a:prstGeom prst="rect">
            <a:avLst/>
          </a:prstGeom>
          <a:ln>
            <a:noFill/>
          </a:ln>
        </p:spPr>
        <p:txBody>
          <a:bodyPr lIns="91425" tIns="91425" rIns="91425" bIns="91425" anchor="t" anchorCtr="0">
            <a:noAutofit/>
          </a:bodyPr>
          <a:lstStyle/>
          <a:p>
            <a:pPr lvl="0" rtl="0">
              <a:spcBef>
                <a:spcPts val="0"/>
              </a:spcBef>
              <a:buNone/>
            </a:pPr>
            <a:endParaRPr sz="1800"/>
          </a:p>
          <a:p>
            <a:pPr marL="457200" lvl="0" indent="-342900" rtl="0">
              <a:spcBef>
                <a:spcPts val="0"/>
              </a:spcBef>
              <a:buClr>
                <a:srgbClr val="000000"/>
              </a:buClr>
              <a:buSzPct val="100000"/>
              <a:buFont typeface="Helvetica Neue"/>
              <a:buChar char="-"/>
            </a:pPr>
            <a:r>
              <a:rPr lang="en-US" sz="1800"/>
              <a:t>Relevé de la profondeur des fonds </a:t>
            </a:r>
          </a:p>
          <a:p>
            <a:pPr marL="457200" lvl="0" indent="-342900" rtl="0">
              <a:spcBef>
                <a:spcPts val="0"/>
              </a:spcBef>
              <a:buClr>
                <a:srgbClr val="000000"/>
              </a:buClr>
              <a:buSzPct val="100000"/>
              <a:buFont typeface="Helvetica Neue"/>
              <a:buChar char="-"/>
            </a:pPr>
            <a:r>
              <a:rPr lang="en-US" sz="1800"/>
              <a:t>Relevé de la vitesse</a:t>
            </a:r>
          </a:p>
          <a:p>
            <a:pPr marL="457200" lvl="0" indent="-342900" rtl="0">
              <a:spcBef>
                <a:spcPts val="0"/>
              </a:spcBef>
              <a:buClr>
                <a:srgbClr val="000000"/>
              </a:buClr>
              <a:buSzPct val="100000"/>
              <a:buFont typeface="Helvetica Neue"/>
              <a:buChar char="-"/>
            </a:pPr>
            <a:r>
              <a:rPr lang="en-US" sz="1800"/>
              <a:t>Historique des quarts, corvées, punition</a:t>
            </a:r>
          </a:p>
          <a:p>
            <a:pPr lvl="0" rtl="0">
              <a:spcBef>
                <a:spcPts val="0"/>
              </a:spcBef>
              <a:buNone/>
            </a:pPr>
            <a:endParaRPr sz="1800"/>
          </a:p>
          <a:p>
            <a:pPr rtl="0">
              <a:spcBef>
                <a:spcPts val="0"/>
              </a:spcBef>
              <a:buNone/>
            </a:pPr>
            <a:r>
              <a:rPr lang="en-US" sz="1800" b="1"/>
              <a:t> 		Le livre de bord</a:t>
            </a:r>
          </a:p>
          <a:p>
            <a:pPr rtl="0">
              <a:spcBef>
                <a:spcPts val="0"/>
              </a:spcBef>
              <a:buNone/>
            </a:pPr>
            <a:endParaRPr sz="1800"/>
          </a:p>
          <a:p>
            <a:pPr marL="457200" lvl="0" indent="-342900" rtl="0">
              <a:spcBef>
                <a:spcPts val="0"/>
              </a:spcBef>
              <a:buClr>
                <a:srgbClr val="000000"/>
              </a:buClr>
              <a:buSzPct val="100000"/>
              <a:buFont typeface="Helvetica Neue"/>
              <a:buChar char="-"/>
            </a:pPr>
            <a:r>
              <a:rPr lang="en-US" sz="1800"/>
              <a:t>Relevé des lancements et des arrêts</a:t>
            </a:r>
          </a:p>
          <a:p>
            <a:pPr marL="457200" lvl="0" indent="-342900" rtl="0">
              <a:spcBef>
                <a:spcPts val="0"/>
              </a:spcBef>
              <a:buClr>
                <a:srgbClr val="000000"/>
              </a:buClr>
              <a:buSzPct val="100000"/>
              <a:buFont typeface="Helvetica Neue"/>
              <a:buChar char="-"/>
            </a:pPr>
            <a:r>
              <a:rPr lang="en-US" sz="1800"/>
              <a:t>Relevé des accès</a:t>
            </a:r>
          </a:p>
          <a:p>
            <a:pPr marL="457200" lvl="0" indent="-342900" rtl="0">
              <a:spcBef>
                <a:spcPts val="0"/>
              </a:spcBef>
              <a:buClr>
                <a:srgbClr val="000000"/>
              </a:buClr>
              <a:buSzPct val="100000"/>
              <a:buFont typeface="Helvetica Neue"/>
              <a:buChar char="-"/>
            </a:pPr>
            <a:r>
              <a:rPr lang="en-US" sz="1800"/>
              <a:t>Relevé des erreurs </a:t>
            </a:r>
          </a:p>
          <a:p>
            <a:pPr lvl="0" rtl="0">
              <a:spcBef>
                <a:spcPts val="0"/>
              </a:spcBef>
              <a:buNone/>
            </a:pPr>
            <a:endParaRPr sz="1800"/>
          </a:p>
          <a:p>
            <a:pPr marL="457200" lvl="0" indent="457200" rtl="0">
              <a:spcBef>
                <a:spcPts val="0"/>
              </a:spcBef>
              <a:buNone/>
            </a:pPr>
            <a:r>
              <a:rPr lang="en-US" sz="1800" b="1"/>
              <a:t>Le fichier de logs </a:t>
            </a:r>
          </a:p>
          <a:p>
            <a:pPr lvl="0" rtl="0">
              <a:spcBef>
                <a:spcPts val="0"/>
              </a:spcBef>
              <a:buNone/>
            </a:pPr>
            <a:endParaRPr sz="1800"/>
          </a:p>
        </p:txBody>
      </p:sp>
      <p:pic>
        <p:nvPicPr>
          <p:cNvPr id="32" name="Shape 32"/>
          <p:cNvPicPr preferRelativeResize="0"/>
          <p:nvPr/>
        </p:nvPicPr>
        <p:blipFill>
          <a:blip r:embed="rId3">
            <a:alphaModFix/>
          </a:blip>
          <a:stretch>
            <a:fillRect/>
          </a:stretch>
        </p:blipFill>
        <p:spPr>
          <a:xfrm>
            <a:off x="5901750" y="2634900"/>
            <a:ext cx="3018099" cy="3621724"/>
          </a:xfrm>
          <a:prstGeom prst="rect">
            <a:avLst/>
          </a:prstGeom>
          <a:noFill/>
          <a:ln>
            <a:noFill/>
          </a:ln>
        </p:spPr>
      </p:pic>
      <p:sp>
        <p:nvSpPr>
          <p:cNvPr id="33" name="Shape 33"/>
          <p:cNvSpPr/>
          <p:nvPr/>
        </p:nvSpPr>
        <p:spPr>
          <a:xfrm>
            <a:off x="786625" y="2634900"/>
            <a:ext cx="439799" cy="404100"/>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 name="Shape 34"/>
          <p:cNvSpPr/>
          <p:nvPr/>
        </p:nvSpPr>
        <p:spPr>
          <a:xfrm>
            <a:off x="786625" y="4319912"/>
            <a:ext cx="439799" cy="404100"/>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a:solidFill>
                  <a:srgbClr val="6AA84F"/>
                </a:solidFill>
              </a:rPr>
              <a:t>Oui mais moi j'ai google Analytique !</a:t>
            </a:r>
          </a:p>
        </p:txBody>
      </p:sp>
      <p:sp>
        <p:nvSpPr>
          <p:cNvPr id="166" name="Shape 166"/>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US" sz="2400">
                <a:solidFill>
                  <a:schemeClr val="dk1"/>
                </a:solidFill>
              </a:rPr>
              <a:t>Il faut faire la différence entre les audience relever pas un tag placé sur votre page web qui relève des informations sur le visiteur (VU) et les informations obtenues par les données brut offert par les log qui enregistre l’effort de production (Hits)</a:t>
            </a:r>
          </a:p>
          <a:p>
            <a:pPr lvl="0" rtl="0">
              <a:spcBef>
                <a:spcPts val="0"/>
              </a:spcBef>
              <a:buClr>
                <a:schemeClr val="dk1"/>
              </a:buClr>
              <a:buFont typeface="Arial"/>
              <a:buNone/>
            </a:pPr>
            <a:endParaRPr sz="2400">
              <a:solidFill>
                <a:schemeClr val="dk1"/>
              </a:solidFill>
            </a:endParaRPr>
          </a:p>
          <a:p>
            <a:pPr lvl="0" rtl="0">
              <a:spcBef>
                <a:spcPts val="0"/>
              </a:spcBef>
              <a:buClr>
                <a:schemeClr val="dk1"/>
              </a:buClr>
              <a:buSzPct val="45833"/>
              <a:buFont typeface="Arial"/>
              <a:buNone/>
            </a:pPr>
            <a:r>
              <a:rPr lang="en-US" sz="2400">
                <a:solidFill>
                  <a:schemeClr val="dk1"/>
                </a:solidFill>
              </a:rPr>
              <a:t>Google Analytique te dit </a:t>
            </a:r>
            <a:r>
              <a:rPr lang="en-US" sz="2400" b="1">
                <a:solidFill>
                  <a:schemeClr val="dk1"/>
                </a:solidFill>
              </a:rPr>
              <a:t>qui passe</a:t>
            </a:r>
            <a:r>
              <a:rPr lang="en-US" sz="2400">
                <a:solidFill>
                  <a:schemeClr val="dk1"/>
                </a:solidFill>
              </a:rPr>
              <a:t> sur ton site, les logs te dise </a:t>
            </a:r>
            <a:r>
              <a:rPr lang="en-US" sz="2400" b="1">
                <a:solidFill>
                  <a:schemeClr val="dk1"/>
                </a:solidFill>
              </a:rPr>
              <a:t>ce qui se passe</a:t>
            </a:r>
            <a:r>
              <a:rPr lang="en-US" sz="2400">
                <a:solidFill>
                  <a:schemeClr val="dk1"/>
                </a:solidFill>
              </a:rPr>
              <a:t> dans ton site (visible vs réel).</a:t>
            </a:r>
          </a:p>
          <a:p>
            <a:pPr lvl="0" rtl="0">
              <a:spcBef>
                <a:spcPts val="0"/>
              </a:spcBef>
              <a:buClr>
                <a:schemeClr val="dk1"/>
              </a:buClr>
              <a:buFont typeface="Arial"/>
              <a:buNone/>
            </a:pPr>
            <a:endParaRPr sz="2400">
              <a:solidFill>
                <a:schemeClr val="dk1"/>
              </a:solidFill>
            </a:endParaRPr>
          </a:p>
          <a:p>
            <a:pPr marL="457200" lvl="0" indent="-381000" rtl="0">
              <a:spcBef>
                <a:spcPts val="0"/>
              </a:spcBef>
              <a:buClr>
                <a:schemeClr val="dk1"/>
              </a:buClr>
              <a:buSzPct val="100000"/>
              <a:buFont typeface="Helvetica Neue"/>
              <a:buChar char="●"/>
            </a:pPr>
            <a:r>
              <a:rPr lang="en-US" sz="2400">
                <a:solidFill>
                  <a:schemeClr val="dk1"/>
                </a:solidFill>
              </a:rPr>
              <a:t>Google sait que Paul a regardé le rayon chaussure, voir qu’il à acheté des tongs.</a:t>
            </a:r>
          </a:p>
          <a:p>
            <a:pPr marL="457200" lvl="0" indent="-381000" rtl="0">
              <a:spcBef>
                <a:spcPts val="0"/>
              </a:spcBef>
              <a:buClr>
                <a:schemeClr val="dk1"/>
              </a:buClr>
              <a:buSzPct val="100000"/>
              <a:buFont typeface="Helvetica Neue"/>
              <a:buChar char="●"/>
            </a:pPr>
            <a:r>
              <a:rPr lang="en-US" sz="2400">
                <a:solidFill>
                  <a:schemeClr val="dk1"/>
                </a:solidFill>
              </a:rPr>
              <a:t>C’est vos log qui vous disent qu’il à pris une paire de “tennis” avant de les reposer et de prendre des tongs </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rtl="0">
              <a:spcBef>
                <a:spcPts val="0"/>
              </a:spcBef>
              <a:buNone/>
            </a:pPr>
            <a:r>
              <a:rPr lang="en-US" sz="3000">
                <a:solidFill>
                  <a:srgbClr val="6AA84F"/>
                </a:solidFill>
              </a:rPr>
              <a:t>Oui mais moi j'ai google Analytique !</a:t>
            </a:r>
          </a:p>
        </p:txBody>
      </p:sp>
      <p:sp>
        <p:nvSpPr>
          <p:cNvPr id="173" name="Shape 173"/>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lvl="0" rtl="0">
              <a:spcBef>
                <a:spcPts val="0"/>
              </a:spcBef>
              <a:buNone/>
            </a:pPr>
            <a:r>
              <a:rPr lang="en-US" sz="2400">
                <a:solidFill>
                  <a:schemeClr val="dk1"/>
                </a:solidFill>
              </a:rPr>
              <a:t>Une audience par tag qui est confirmée et complétée par vos log. Le tout est a comparer avec le contenue de votre site.</a:t>
            </a:r>
          </a:p>
          <a:p>
            <a:pPr lvl="0" rtl="0">
              <a:spcBef>
                <a:spcPts val="0"/>
              </a:spcBef>
              <a:buNone/>
            </a:pPr>
            <a:endParaRPr sz="2400">
              <a:solidFill>
                <a:schemeClr val="dk1"/>
              </a:solidFill>
            </a:endParaRPr>
          </a:p>
          <a:p>
            <a:pPr marL="457200" lvl="0" indent="-381000" rtl="0">
              <a:spcBef>
                <a:spcPts val="0"/>
              </a:spcBef>
              <a:buClr>
                <a:schemeClr val="dk1"/>
              </a:buClr>
              <a:buSzPct val="100000"/>
              <a:buFont typeface="Helvetica Neue"/>
              <a:buChar char="●"/>
            </a:pPr>
            <a:r>
              <a:rPr lang="en-US" sz="2400">
                <a:solidFill>
                  <a:schemeClr val="dk1"/>
                </a:solidFill>
              </a:rPr>
              <a:t>La différence d’information entre VU et Hit est une information. </a:t>
            </a:r>
          </a:p>
          <a:p>
            <a:pPr marL="457200" lvl="0" indent="-381000" rtl="0">
              <a:spcBef>
                <a:spcPts val="0"/>
              </a:spcBef>
              <a:buClr>
                <a:schemeClr val="dk1"/>
              </a:buClr>
              <a:buSzPct val="100000"/>
              <a:buFont typeface="Helvetica Neue"/>
              <a:buChar char="●"/>
            </a:pPr>
            <a:r>
              <a:rPr lang="en-US" sz="2400">
                <a:solidFill>
                  <a:schemeClr val="dk1"/>
                </a:solidFill>
              </a:rPr>
              <a:t>Le manque d’information est une information. </a:t>
            </a:r>
          </a:p>
          <a:p>
            <a:pPr marL="457200" lvl="0" indent="-381000" rtl="0">
              <a:spcBef>
                <a:spcPts val="0"/>
              </a:spcBef>
              <a:buClr>
                <a:schemeClr val="dk1"/>
              </a:buClr>
              <a:buSzPct val="100000"/>
              <a:buFont typeface="Helvetica Neue"/>
              <a:buChar char="●"/>
            </a:pPr>
            <a:r>
              <a:rPr lang="en-US" sz="2400">
                <a:solidFill>
                  <a:schemeClr val="dk1"/>
                </a:solidFill>
              </a:rPr>
              <a:t>Une sur-présence d’une information est une information</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a:solidFill>
                  <a:srgbClr val="6AA84F"/>
                </a:solidFill>
              </a:rPr>
              <a:t>Dur de mettre en oeuvre un outil d’analyse!</a:t>
            </a:r>
          </a:p>
        </p:txBody>
      </p:sp>
      <p:sp>
        <p:nvSpPr>
          <p:cNvPr id="180" name="Shape 180"/>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2400">
              <a:solidFill>
                <a:schemeClr val="dk1"/>
              </a:solidFill>
            </a:endParaRPr>
          </a:p>
          <a:p>
            <a:pPr lvl="0" rtl="0">
              <a:spcBef>
                <a:spcPts val="0"/>
              </a:spcBef>
              <a:buClr>
                <a:schemeClr val="dk1"/>
              </a:buClr>
              <a:buSzPct val="45833"/>
              <a:buFont typeface="Arial"/>
              <a:buNone/>
            </a:pPr>
            <a:r>
              <a:rPr lang="en-US" sz="2400">
                <a:solidFill>
                  <a:schemeClr val="dk1"/>
                </a:solidFill>
              </a:rPr>
              <a:t>Car avant de prendre une douche chaude il faut installer la plomberie dans toute la maison, prendre un contrat énergie, ce raccorder au gaz, valider la sécurité de l’installation. </a:t>
            </a:r>
          </a:p>
          <a:p>
            <a:pPr lvl="0" rtl="0">
              <a:spcBef>
                <a:spcPts val="0"/>
              </a:spcBef>
              <a:buClr>
                <a:schemeClr val="dk1"/>
              </a:buClr>
              <a:buFont typeface="Arial"/>
              <a:buNone/>
            </a:pPr>
            <a:endParaRPr sz="2400">
              <a:solidFill>
                <a:schemeClr val="dk1"/>
              </a:solidFill>
            </a:endParaRPr>
          </a:p>
          <a:p>
            <a:pPr lvl="0" rtl="0">
              <a:spcBef>
                <a:spcPts val="0"/>
              </a:spcBef>
              <a:buClr>
                <a:schemeClr val="dk1"/>
              </a:buClr>
              <a:buSzPct val="45833"/>
              <a:buFont typeface="Arial"/>
              <a:buNone/>
            </a:pPr>
            <a:r>
              <a:rPr lang="en-US" sz="2400">
                <a:solidFill>
                  <a:schemeClr val="dk1"/>
                </a:solidFill>
              </a:rPr>
              <a:t>En plus dans un tel cas un toit est des murs sont aussi appréciés </a:t>
            </a:r>
          </a:p>
          <a:p>
            <a:pPr lvl="0" rtl="0">
              <a:spcBef>
                <a:spcPts val="0"/>
              </a:spcBef>
              <a:buClr>
                <a:schemeClr val="dk1"/>
              </a:buClr>
              <a:buFont typeface="Arial"/>
              <a:buNone/>
            </a:pPr>
            <a:endParaRPr sz="2400">
              <a:solidFill>
                <a:schemeClr val="dk1"/>
              </a:solidFill>
            </a:endParaRPr>
          </a:p>
          <a:p>
            <a:pPr lvl="0">
              <a:spcBef>
                <a:spcPts val="0"/>
              </a:spcBef>
              <a:buClr>
                <a:schemeClr val="dk1"/>
              </a:buClr>
              <a:buSzPct val="45833"/>
              <a:buFont typeface="Arial"/>
              <a:buNone/>
            </a:pPr>
            <a:r>
              <a:rPr lang="en-US" sz="2400" b="1">
                <a:solidFill>
                  <a:schemeClr val="dk1"/>
                </a:solidFill>
              </a:rPr>
              <a:t>Anticiper l’intégralité du cycle, garder les options ouverte pour l’évolution de vos besoins.</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a:solidFill>
                  <a:srgbClr val="6AA84F"/>
                </a:solidFill>
              </a:rPr>
              <a:t>Quelles sont les solutions à ma disposition ?</a:t>
            </a:r>
          </a:p>
        </p:txBody>
      </p:sp>
      <p:sp>
        <p:nvSpPr>
          <p:cNvPr id="187" name="Shape 187"/>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US" sz="2400">
                <a:solidFill>
                  <a:schemeClr val="dk1"/>
                </a:solidFill>
              </a:rPr>
              <a:t>Les solutions à votre disposition ce sélectionne en fonction des compétences dont vous dispose, de vos besoin, votre capacité à valoriser l’information recueillie </a:t>
            </a:r>
          </a:p>
          <a:p>
            <a:pPr lvl="0" rtl="0">
              <a:spcBef>
                <a:spcPts val="0"/>
              </a:spcBef>
              <a:buClr>
                <a:schemeClr val="dk1"/>
              </a:buClr>
              <a:buSzPct val="45833"/>
              <a:buFont typeface="Arial"/>
              <a:buNone/>
            </a:pPr>
            <a:r>
              <a:rPr lang="en-US" sz="2400">
                <a:solidFill>
                  <a:schemeClr val="dk1"/>
                </a:solidFill>
              </a:rPr>
              <a:t>	</a:t>
            </a:r>
          </a:p>
          <a:p>
            <a:pPr lvl="0" rtl="0">
              <a:spcBef>
                <a:spcPts val="0"/>
              </a:spcBef>
              <a:buClr>
                <a:schemeClr val="dk1"/>
              </a:buClr>
              <a:buSzPct val="45833"/>
              <a:buFont typeface="Arial"/>
              <a:buNone/>
            </a:pPr>
            <a:r>
              <a:rPr lang="en-US" sz="2400">
                <a:solidFill>
                  <a:schemeClr val="dk1"/>
                </a:solidFill>
              </a:rPr>
              <a:t>Pour ce qui est des outils :</a:t>
            </a:r>
          </a:p>
          <a:p>
            <a:pPr marL="457200" lvl="0" indent="-381000" rtl="0">
              <a:spcBef>
                <a:spcPts val="0"/>
              </a:spcBef>
              <a:buClr>
                <a:schemeClr val="dk1"/>
              </a:buClr>
              <a:buSzPct val="100000"/>
              <a:buFont typeface="Helvetica Neue"/>
              <a:buChar char="●"/>
            </a:pPr>
            <a:r>
              <a:rPr lang="en-US" sz="2400">
                <a:solidFill>
                  <a:schemeClr val="dk1"/>
                </a:solidFill>
              </a:rPr>
              <a:t>De l’antique mais toujours viable </a:t>
            </a:r>
            <a:r>
              <a:rPr lang="en-US" sz="2400" b="1">
                <a:solidFill>
                  <a:schemeClr val="dk1"/>
                </a:solidFill>
              </a:rPr>
              <a:t>AWStat</a:t>
            </a:r>
            <a:r>
              <a:rPr lang="en-US" sz="2400">
                <a:solidFill>
                  <a:schemeClr val="dk1"/>
                </a:solidFill>
              </a:rPr>
              <a:t> et encore </a:t>
            </a:r>
            <a:r>
              <a:rPr lang="en-US" sz="2400" b="1">
                <a:solidFill>
                  <a:schemeClr val="dk1"/>
                </a:solidFill>
              </a:rPr>
              <a:t>Webalizer</a:t>
            </a:r>
            <a:r>
              <a:rPr lang="en-US" sz="2400">
                <a:solidFill>
                  <a:schemeClr val="dk1"/>
                </a:solidFill>
              </a:rPr>
              <a:t> ou bien </a:t>
            </a:r>
            <a:r>
              <a:rPr lang="en-US" sz="2400" b="1">
                <a:solidFill>
                  <a:schemeClr val="dk1"/>
                </a:solidFill>
              </a:rPr>
              <a:t>Watussi Box</a:t>
            </a:r>
            <a:r>
              <a:rPr lang="en-US" sz="2400">
                <a:solidFill>
                  <a:schemeClr val="dk1"/>
                </a:solidFill>
              </a:rPr>
              <a:t> pour un ou deux serveur</a:t>
            </a:r>
          </a:p>
          <a:p>
            <a:pPr marL="457200" lvl="0" indent="-381000" rtl="0">
              <a:spcBef>
                <a:spcPts val="0"/>
              </a:spcBef>
              <a:buClr>
                <a:schemeClr val="dk1"/>
              </a:buClr>
              <a:buSzPct val="100000"/>
              <a:buFont typeface="Helvetica Neue"/>
              <a:buChar char="●"/>
            </a:pPr>
            <a:r>
              <a:rPr lang="en-US" sz="2400">
                <a:solidFill>
                  <a:schemeClr val="dk1"/>
                </a:solidFill>
              </a:rPr>
              <a:t>Jusqu’a </a:t>
            </a:r>
            <a:r>
              <a:rPr lang="en-US" sz="2400" b="1">
                <a:solidFill>
                  <a:schemeClr val="dk1"/>
                </a:solidFill>
              </a:rPr>
              <a:t>Splunk</a:t>
            </a:r>
            <a:r>
              <a:rPr lang="en-US" sz="2400">
                <a:solidFill>
                  <a:schemeClr val="dk1"/>
                </a:solidFill>
              </a:rPr>
              <a:t>, une stack </a:t>
            </a:r>
            <a:r>
              <a:rPr lang="en-US" sz="2400" b="1">
                <a:solidFill>
                  <a:schemeClr val="dk1"/>
                </a:solidFill>
              </a:rPr>
              <a:t>ELK</a:t>
            </a:r>
            <a:r>
              <a:rPr lang="en-US" sz="2400">
                <a:solidFill>
                  <a:schemeClr val="dk1"/>
                </a:solidFill>
              </a:rPr>
              <a:t> (ElasticSearch + Logstash + Kibana) pour des architectures bien plus complexe</a:t>
            </a:r>
          </a:p>
          <a:p>
            <a:pPr marL="457200" lvl="0" indent="-381000" rtl="0">
              <a:spcBef>
                <a:spcPts val="0"/>
              </a:spcBef>
              <a:buClr>
                <a:schemeClr val="dk1"/>
              </a:buClr>
              <a:buSzPct val="100000"/>
              <a:buFont typeface="Helvetica Neue"/>
              <a:buChar char="●"/>
            </a:pPr>
            <a:r>
              <a:rPr lang="en-US" sz="2400">
                <a:solidFill>
                  <a:schemeClr val="dk1"/>
                </a:solidFill>
              </a:rPr>
              <a:t> Et aussi </a:t>
            </a:r>
            <a:r>
              <a:rPr lang="en-US" sz="2400" b="1">
                <a:solidFill>
                  <a:schemeClr val="dk1"/>
                </a:solidFill>
              </a:rPr>
              <a:t>Botify</a:t>
            </a:r>
            <a:r>
              <a:rPr lang="en-US" sz="2400">
                <a:solidFill>
                  <a:schemeClr val="dk1"/>
                </a:solidFill>
              </a:rPr>
              <a:t> qui offre bien plus qu’une simple analyse de log avec la comparaison avec le contenue de votre site</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a:solidFill>
                  <a:srgbClr val="93C47D"/>
                </a:solidFill>
              </a:rPr>
              <a:t>Pour ma part : ELK </a:t>
            </a:r>
          </a:p>
        </p:txBody>
      </p:sp>
      <p:pic>
        <p:nvPicPr>
          <p:cNvPr id="194" name="Shape 194"/>
          <p:cNvPicPr preferRelativeResize="0"/>
          <p:nvPr/>
        </p:nvPicPr>
        <p:blipFill rotWithShape="1">
          <a:blip r:embed="rId3">
            <a:alphaModFix/>
          </a:blip>
          <a:srcRect r="50144"/>
          <a:stretch/>
        </p:blipFill>
        <p:spPr>
          <a:xfrm>
            <a:off x="165175" y="958325"/>
            <a:ext cx="8799948" cy="5100224"/>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rtl="0">
              <a:spcBef>
                <a:spcPts val="0"/>
              </a:spcBef>
              <a:buNone/>
            </a:pPr>
            <a:r>
              <a:rPr lang="en-US" sz="3000">
                <a:solidFill>
                  <a:srgbClr val="93C47D"/>
                </a:solidFill>
              </a:rPr>
              <a:t>Pour ma part : ELK </a:t>
            </a:r>
          </a:p>
        </p:txBody>
      </p:sp>
      <p:pic>
        <p:nvPicPr>
          <p:cNvPr id="201" name="Shape 201"/>
          <p:cNvPicPr preferRelativeResize="0"/>
          <p:nvPr/>
        </p:nvPicPr>
        <p:blipFill rotWithShape="1">
          <a:blip r:embed="rId3">
            <a:alphaModFix/>
          </a:blip>
          <a:srcRect l="50000"/>
          <a:stretch/>
        </p:blipFill>
        <p:spPr>
          <a:xfrm>
            <a:off x="132150" y="971525"/>
            <a:ext cx="8905548" cy="5146500"/>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rtl="0">
              <a:spcBef>
                <a:spcPts val="0"/>
              </a:spcBef>
              <a:buNone/>
            </a:pPr>
            <a:r>
              <a:rPr lang="en-US" sz="3000">
                <a:solidFill>
                  <a:srgbClr val="93C47D"/>
                </a:solidFill>
              </a:rPr>
              <a:t>Pour ma part : ELK </a:t>
            </a:r>
          </a:p>
        </p:txBody>
      </p:sp>
      <p:pic>
        <p:nvPicPr>
          <p:cNvPr id="208" name="Shape 208"/>
          <p:cNvPicPr preferRelativeResize="0"/>
          <p:nvPr/>
        </p:nvPicPr>
        <p:blipFill>
          <a:blip r:embed="rId3">
            <a:alphaModFix/>
          </a:blip>
          <a:stretch>
            <a:fillRect/>
          </a:stretch>
        </p:blipFill>
        <p:spPr>
          <a:xfrm>
            <a:off x="0" y="907854"/>
            <a:ext cx="9144002" cy="5042291"/>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rtl="0">
              <a:spcBef>
                <a:spcPts val="0"/>
              </a:spcBef>
              <a:buNone/>
            </a:pPr>
            <a:r>
              <a:rPr lang="en-US" sz="3000">
                <a:solidFill>
                  <a:srgbClr val="93C47D"/>
                </a:solidFill>
              </a:rPr>
              <a:t>Pour ma part : ELK </a:t>
            </a:r>
          </a:p>
        </p:txBody>
      </p:sp>
      <p:pic>
        <p:nvPicPr>
          <p:cNvPr id="215" name="Shape 215"/>
          <p:cNvPicPr preferRelativeResize="0"/>
          <p:nvPr/>
        </p:nvPicPr>
        <p:blipFill rotWithShape="1">
          <a:blip r:embed="rId3">
            <a:alphaModFix/>
          </a:blip>
          <a:srcRect r="33598"/>
          <a:stretch/>
        </p:blipFill>
        <p:spPr>
          <a:xfrm>
            <a:off x="96050" y="952600"/>
            <a:ext cx="8951902" cy="2139424"/>
          </a:xfrm>
          <a:prstGeom prst="rect">
            <a:avLst/>
          </a:prstGeom>
          <a:noFill/>
          <a:ln>
            <a:noFill/>
          </a:ln>
        </p:spPr>
      </p:pic>
      <p:pic>
        <p:nvPicPr>
          <p:cNvPr id="216" name="Shape 216"/>
          <p:cNvPicPr preferRelativeResize="0"/>
          <p:nvPr/>
        </p:nvPicPr>
        <p:blipFill rotWithShape="1">
          <a:blip r:embed="rId3">
            <a:alphaModFix/>
          </a:blip>
          <a:srcRect l="66618"/>
          <a:stretch/>
        </p:blipFill>
        <p:spPr>
          <a:xfrm>
            <a:off x="1731162" y="3192350"/>
            <a:ext cx="5681672" cy="2701050"/>
          </a:xfrm>
          <a:prstGeom prst="rect">
            <a:avLst/>
          </a:prstGeom>
          <a:noFill/>
          <a:ln>
            <a:noFill/>
          </a:ln>
        </p:spPr>
      </p:pic>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US" sz="3000">
                <a:solidFill>
                  <a:srgbClr val="93C47D"/>
                </a:solidFill>
              </a:rPr>
              <a:t>Pour ma part : ELK </a:t>
            </a:r>
          </a:p>
        </p:txBody>
      </p:sp>
      <p:sp>
        <p:nvSpPr>
          <p:cNvPr id="223" name="Shape 223"/>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rtl="0">
              <a:spcBef>
                <a:spcPts val="0"/>
              </a:spcBef>
              <a:buNone/>
            </a:pPr>
            <a:r>
              <a:rPr lang="en-US" sz="2400"/>
              <a:t>Les quelques copies d’écran présenté ici on demandé l’effort suivant :</a:t>
            </a:r>
          </a:p>
          <a:p>
            <a:pPr rtl="0">
              <a:spcBef>
                <a:spcPts val="0"/>
              </a:spcBef>
              <a:buNone/>
            </a:pPr>
            <a:endParaRPr/>
          </a:p>
          <a:p>
            <a:pPr marL="457200" lvl="0" indent="-381000" rtl="0">
              <a:spcBef>
                <a:spcPts val="0"/>
              </a:spcBef>
              <a:buClr>
                <a:schemeClr val="dk1"/>
              </a:buClr>
              <a:buSzPct val="100000"/>
              <a:buFont typeface="Helvetica Neue"/>
              <a:buChar char="●"/>
            </a:pPr>
            <a:r>
              <a:rPr lang="en-US" sz="2400">
                <a:solidFill>
                  <a:schemeClr val="dk1"/>
                </a:solidFill>
              </a:rPr>
              <a:t>Création d’un nouveau flux de log  (1 légal  + 1 BI) </a:t>
            </a:r>
          </a:p>
          <a:p>
            <a:pPr marL="457200" lvl="0" indent="-381000" rtl="0">
              <a:spcBef>
                <a:spcPts val="0"/>
              </a:spcBef>
              <a:buClr>
                <a:srgbClr val="262A97"/>
              </a:buClr>
              <a:buSzPct val="100000"/>
              <a:buFont typeface="Helvetica Neue"/>
              <a:buChar char="●"/>
            </a:pPr>
            <a:r>
              <a:rPr lang="en-US" sz="2400"/>
              <a:t>Un serveur de centralisation des donnée : agrégation de flux, contrôle de conformité, dispatching, stockage tampon, archivage</a:t>
            </a:r>
          </a:p>
          <a:p>
            <a:pPr marL="457200" lvl="0" indent="-381000" rtl="0">
              <a:spcBef>
                <a:spcPts val="0"/>
              </a:spcBef>
              <a:buClr>
                <a:srgbClr val="262A97"/>
              </a:buClr>
              <a:buSzPct val="100000"/>
              <a:buFont typeface="Helvetica Neue"/>
              <a:buChar char="●"/>
            </a:pPr>
            <a:r>
              <a:rPr lang="en-US" sz="2400"/>
              <a:t>Configuration de 6 serveurs de production</a:t>
            </a:r>
          </a:p>
          <a:p>
            <a:pPr marL="457200" lvl="0" indent="-381000" rtl="0">
              <a:spcBef>
                <a:spcPts val="0"/>
              </a:spcBef>
              <a:buClr>
                <a:srgbClr val="262A97"/>
              </a:buClr>
              <a:buSzPct val="100000"/>
              <a:buFont typeface="Helvetica Neue"/>
              <a:buChar char="●"/>
            </a:pPr>
            <a:r>
              <a:rPr lang="en-US" sz="2400"/>
              <a:t>Un serveur de traitement : filtrage, correction des formats, stockage, moteur de recherche</a:t>
            </a:r>
          </a:p>
          <a:p>
            <a:pPr marL="457200" lvl="0" indent="-381000" rtl="0">
              <a:spcBef>
                <a:spcPts val="0"/>
              </a:spcBef>
              <a:buClr>
                <a:srgbClr val="262A97"/>
              </a:buClr>
              <a:buSzPct val="100000"/>
              <a:buFont typeface="Helvetica Neue"/>
              <a:buChar char="●"/>
            </a:pPr>
            <a:r>
              <a:rPr lang="en-US" sz="2400"/>
              <a:t>15 J/H pour un ingénieur (avec apprentissage )</a:t>
            </a:r>
          </a:p>
          <a:p>
            <a:pPr marL="457200" lvl="0" indent="-381000" rtl="0">
              <a:spcBef>
                <a:spcPts val="0"/>
              </a:spcBef>
              <a:buClr>
                <a:srgbClr val="262A97"/>
              </a:buClr>
              <a:buSzPct val="100000"/>
              <a:buFont typeface="Helvetica Neue"/>
              <a:buChar char="●"/>
            </a:pPr>
            <a:r>
              <a:rPr lang="en-US" sz="2400"/>
              <a:t>20 J/H pour créé les premiers tableau de bord</a:t>
            </a:r>
          </a:p>
          <a:p>
            <a:pPr rtl="0">
              <a:spcBef>
                <a:spcPts val="0"/>
              </a:spcBef>
              <a:buNone/>
            </a:pPr>
            <a:endParaRPr/>
          </a:p>
          <a:p>
            <a:pPr>
              <a:spcBef>
                <a:spcPts val="0"/>
              </a:spcBef>
              <a:buNone/>
            </a:pPr>
            <a:r>
              <a:rPr lang="en-US" sz="2400" b="1"/>
              <a:t>Valorisé ses logs est un investissement</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lvl="0" rtl="0">
              <a:spcBef>
                <a:spcPts val="0"/>
              </a:spcBef>
              <a:buNone/>
            </a:pPr>
            <a:r>
              <a:rPr lang="en-US" sz="3000">
                <a:solidFill>
                  <a:srgbClr val="6AA84F"/>
                </a:solidFill>
                <a:latin typeface="Calibri"/>
                <a:ea typeface="Calibri"/>
                <a:cs typeface="Calibri"/>
                <a:sym typeface="Calibri"/>
              </a:rPr>
              <a:t>Rester en contact et aller plus loin</a:t>
            </a:r>
          </a:p>
        </p:txBody>
      </p:sp>
      <p:sp>
        <p:nvSpPr>
          <p:cNvPr id="230" name="Shape 230"/>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marL="342900" lvl="0" rtl="0">
              <a:lnSpc>
                <a:spcPct val="120000"/>
              </a:lnSpc>
              <a:spcBef>
                <a:spcPts val="0"/>
              </a:spcBef>
              <a:buNone/>
            </a:pPr>
            <a:endParaRPr sz="2400" b="1">
              <a:solidFill>
                <a:srgbClr val="72CC00"/>
              </a:solidFill>
              <a:latin typeface="Calibri"/>
              <a:ea typeface="Calibri"/>
              <a:cs typeface="Calibri"/>
              <a:sym typeface="Calibri"/>
            </a:endParaRPr>
          </a:p>
          <a:p>
            <a:pPr lvl="0" rtl="0">
              <a:lnSpc>
                <a:spcPct val="115000"/>
              </a:lnSpc>
              <a:spcBef>
                <a:spcPts val="0"/>
              </a:spcBef>
              <a:buNone/>
            </a:pPr>
            <a:endParaRPr sz="2400" b="1">
              <a:solidFill>
                <a:srgbClr val="72CC00"/>
              </a:solidFill>
              <a:latin typeface="Calibri"/>
              <a:ea typeface="Calibri"/>
              <a:cs typeface="Calibri"/>
              <a:sym typeface="Calibri"/>
            </a:endParaRPr>
          </a:p>
          <a:p>
            <a:pPr lvl="0" rtl="0">
              <a:lnSpc>
                <a:spcPct val="120000"/>
              </a:lnSpc>
              <a:spcBef>
                <a:spcPts val="0"/>
              </a:spcBef>
              <a:buNone/>
            </a:pPr>
            <a:r>
              <a:rPr lang="en-US" sz="2400" b="1">
                <a:solidFill>
                  <a:srgbClr val="6AA84F"/>
                </a:solidFill>
                <a:latin typeface="Calibri"/>
                <a:ea typeface="Calibri"/>
                <a:cs typeface="Calibri"/>
                <a:sym typeface="Calibri"/>
              </a:rPr>
              <a:t>Charles-Christian Croix</a:t>
            </a:r>
          </a:p>
          <a:p>
            <a:pPr rtl="0">
              <a:lnSpc>
                <a:spcPct val="120000"/>
              </a:lnSpc>
              <a:spcBef>
                <a:spcPts val="0"/>
              </a:spcBef>
              <a:buNone/>
            </a:pPr>
            <a:r>
              <a:rPr lang="en-US" sz="2400" b="1">
                <a:solidFill>
                  <a:schemeClr val="dk1"/>
                </a:solidFill>
                <a:latin typeface="Calibri"/>
                <a:ea typeface="Calibri"/>
                <a:cs typeface="Calibri"/>
                <a:sym typeface="Calibri"/>
              </a:rPr>
              <a:t>Ex Responsable </a:t>
            </a:r>
          </a:p>
          <a:p>
            <a:pPr lvl="0" indent="457200" rtl="0">
              <a:lnSpc>
                <a:spcPct val="120000"/>
              </a:lnSpc>
              <a:spcBef>
                <a:spcPts val="0"/>
              </a:spcBef>
              <a:buNone/>
            </a:pPr>
            <a:r>
              <a:rPr lang="en-US" sz="2400" b="1">
                <a:solidFill>
                  <a:schemeClr val="dk1"/>
                </a:solidFill>
                <a:latin typeface="Calibri"/>
                <a:ea typeface="Calibri"/>
                <a:cs typeface="Calibri"/>
                <a:sym typeface="Calibri"/>
              </a:rPr>
              <a:t>Web Hosting Mondadori France Digital</a:t>
            </a:r>
          </a:p>
          <a:p>
            <a:pPr rtl="0">
              <a:lnSpc>
                <a:spcPct val="115000"/>
              </a:lnSpc>
              <a:spcBef>
                <a:spcPts val="0"/>
              </a:spcBef>
              <a:buNone/>
            </a:pPr>
            <a:r>
              <a:rPr lang="en-US" sz="2400" b="1">
                <a:solidFill>
                  <a:schemeClr val="dk1"/>
                </a:solidFill>
                <a:latin typeface="Calibri"/>
                <a:ea typeface="Calibri"/>
                <a:cs typeface="Calibri"/>
                <a:sym typeface="Calibri"/>
              </a:rPr>
              <a:t>Présentement </a:t>
            </a:r>
          </a:p>
          <a:p>
            <a:pPr lvl="0" indent="457200" rtl="0">
              <a:lnSpc>
                <a:spcPct val="115000"/>
              </a:lnSpc>
              <a:spcBef>
                <a:spcPts val="0"/>
              </a:spcBef>
              <a:buNone/>
            </a:pPr>
            <a:r>
              <a:rPr lang="en-US" sz="2400" b="1">
                <a:solidFill>
                  <a:schemeClr val="dk1"/>
                </a:solidFill>
                <a:latin typeface="Calibri"/>
                <a:ea typeface="Calibri"/>
                <a:cs typeface="Calibri"/>
                <a:sym typeface="Calibri"/>
              </a:rPr>
              <a:t>Ingénieur Ops Blablacar </a:t>
            </a:r>
          </a:p>
          <a:p>
            <a:pPr lvl="0" rtl="0">
              <a:lnSpc>
                <a:spcPct val="115000"/>
              </a:lnSpc>
              <a:spcBef>
                <a:spcPts val="0"/>
              </a:spcBef>
              <a:buNone/>
            </a:pPr>
            <a:endParaRPr sz="2400" b="1">
              <a:solidFill>
                <a:schemeClr val="dk1"/>
              </a:solidFill>
              <a:latin typeface="Calibri"/>
              <a:ea typeface="Calibri"/>
              <a:cs typeface="Calibri"/>
              <a:sym typeface="Calibri"/>
            </a:endParaRPr>
          </a:p>
          <a:p>
            <a:pPr lvl="0" rtl="0">
              <a:lnSpc>
                <a:spcPct val="120000"/>
              </a:lnSpc>
              <a:spcBef>
                <a:spcPts val="0"/>
              </a:spcBef>
              <a:buNone/>
            </a:pPr>
            <a:r>
              <a:rPr lang="en-US" sz="2400" b="1">
                <a:solidFill>
                  <a:schemeClr val="dk1"/>
                </a:solidFill>
                <a:latin typeface="Calibri"/>
                <a:ea typeface="Calibri"/>
                <a:cs typeface="Calibri"/>
                <a:sym typeface="Calibri"/>
              </a:rPr>
              <a:t>Twitter :</a:t>
            </a:r>
            <a:r>
              <a:rPr lang="en-US" sz="2400" b="1">
                <a:solidFill>
                  <a:schemeClr val="dk1"/>
                </a:solidFill>
                <a:latin typeface="Calibri"/>
                <a:ea typeface="Calibri"/>
                <a:cs typeface="Calibri"/>
                <a:sym typeface="Calibri"/>
                <a:hlinkClick r:id="rId3"/>
              </a:rPr>
              <a:t> </a:t>
            </a:r>
            <a:r>
              <a:rPr lang="en-US" sz="2400" b="1" u="sng">
                <a:solidFill>
                  <a:srgbClr val="0000FF"/>
                </a:solidFill>
                <a:latin typeface="Calibri"/>
                <a:ea typeface="Calibri"/>
                <a:cs typeface="Calibri"/>
                <a:sym typeface="Calibri"/>
                <a:hlinkClick r:id="rId3"/>
              </a:rPr>
              <a:t>@karlesnine</a:t>
            </a:r>
          </a:p>
          <a:p>
            <a:pPr lvl="0" rtl="0">
              <a:lnSpc>
                <a:spcPct val="120000"/>
              </a:lnSpc>
              <a:spcBef>
                <a:spcPts val="0"/>
              </a:spcBef>
              <a:buNone/>
            </a:pPr>
            <a:r>
              <a:rPr lang="en-US" sz="2400" b="1">
                <a:solidFill>
                  <a:schemeClr val="dk1"/>
                </a:solidFill>
                <a:latin typeface="Calibri"/>
                <a:ea typeface="Calibri"/>
                <a:cs typeface="Calibri"/>
                <a:sym typeface="Calibri"/>
              </a:rPr>
              <a:t>Blog :</a:t>
            </a:r>
            <a:r>
              <a:rPr lang="en-US" sz="2400" b="1">
                <a:solidFill>
                  <a:schemeClr val="dk1"/>
                </a:solidFill>
                <a:latin typeface="Calibri"/>
                <a:ea typeface="Calibri"/>
                <a:cs typeface="Calibri"/>
                <a:sym typeface="Calibri"/>
                <a:hlinkClick r:id="rId4"/>
              </a:rPr>
              <a:t> </a:t>
            </a:r>
            <a:r>
              <a:rPr lang="en-US" sz="2400" b="1" u="sng">
                <a:solidFill>
                  <a:srgbClr val="0000FF"/>
                </a:solidFill>
                <a:latin typeface="Calibri"/>
                <a:ea typeface="Calibri"/>
                <a:cs typeface="Calibri"/>
                <a:sym typeface="Calibri"/>
                <a:hlinkClick r:id="rId4"/>
              </a:rPr>
              <a:t>www.karlesnine.com</a:t>
            </a:r>
          </a:p>
          <a:p>
            <a:pPr lvl="0" rtl="0">
              <a:spcBef>
                <a:spcPts val="0"/>
              </a:spcBef>
              <a:buNone/>
            </a:pPr>
            <a:endParaRPr sz="2400" b="1"/>
          </a:p>
        </p:txBody>
      </p:sp>
      <p:pic>
        <p:nvPicPr>
          <p:cNvPr id="231" name="Shape 231"/>
          <p:cNvPicPr preferRelativeResize="0"/>
          <p:nvPr/>
        </p:nvPicPr>
        <p:blipFill>
          <a:blip r:embed="rId5">
            <a:alphaModFix/>
          </a:blip>
          <a:stretch>
            <a:fillRect/>
          </a:stretch>
        </p:blipFill>
        <p:spPr>
          <a:xfrm>
            <a:off x="6146800" y="3313773"/>
            <a:ext cx="2130425" cy="2126600"/>
          </a:xfrm>
          <a:prstGeom prst="rect">
            <a:avLst/>
          </a:prstGeom>
          <a:noFill/>
          <a:ln>
            <a:noFill/>
          </a:ln>
        </p:spPr>
      </p:pic>
      <p:pic>
        <p:nvPicPr>
          <p:cNvPr id="232" name="Shape 232"/>
          <p:cNvPicPr preferRelativeResize="0"/>
          <p:nvPr/>
        </p:nvPicPr>
        <p:blipFill>
          <a:blip r:embed="rId6">
            <a:alphaModFix/>
          </a:blip>
          <a:stretch>
            <a:fillRect/>
          </a:stretch>
        </p:blipFill>
        <p:spPr>
          <a:xfrm>
            <a:off x="6076950" y="1183350"/>
            <a:ext cx="2130424" cy="2130424"/>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b="1">
                <a:solidFill>
                  <a:srgbClr val="6AA84F"/>
                </a:solidFill>
              </a:rPr>
              <a:t>Access logs</a:t>
            </a:r>
          </a:p>
        </p:txBody>
      </p:sp>
      <p:pic>
        <p:nvPicPr>
          <p:cNvPr id="41" name="Shape 41"/>
          <p:cNvPicPr preferRelativeResize="0"/>
          <p:nvPr/>
        </p:nvPicPr>
        <p:blipFill>
          <a:blip r:embed="rId3">
            <a:alphaModFix/>
          </a:blip>
          <a:stretch>
            <a:fillRect/>
          </a:stretch>
        </p:blipFill>
        <p:spPr>
          <a:xfrm>
            <a:off x="-14275" y="806843"/>
            <a:ext cx="9143997" cy="5776312"/>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a:spcBef>
                <a:spcPts val="0"/>
              </a:spcBef>
              <a:buNone/>
            </a:pPr>
            <a:r>
              <a:rPr lang="en-US" sz="3000" b="1">
                <a:solidFill>
                  <a:srgbClr val="6AA84F"/>
                </a:solidFill>
              </a:rPr>
              <a:t>Access logs</a:t>
            </a:r>
          </a:p>
        </p:txBody>
      </p:sp>
      <p:sp>
        <p:nvSpPr>
          <p:cNvPr id="48" name="Shape 48"/>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lvl="0" rtl="0">
              <a:spcBef>
                <a:spcPts val="0"/>
              </a:spcBef>
              <a:buNone/>
            </a:pPr>
            <a:endParaRPr sz="1800" b="1">
              <a:solidFill>
                <a:schemeClr val="dk1"/>
              </a:solidFill>
            </a:endParaRPr>
          </a:p>
          <a:p>
            <a:pPr marL="457200" lvl="0" indent="-342900" rtl="0">
              <a:spcBef>
                <a:spcPts val="0"/>
              </a:spcBef>
              <a:buClr>
                <a:schemeClr val="dk1"/>
              </a:buClr>
              <a:buSzPct val="100000"/>
              <a:buFont typeface="Helvetica Neue"/>
              <a:buChar char="-"/>
            </a:pPr>
            <a:r>
              <a:rPr lang="en-US" sz="1800" b="1">
                <a:solidFill>
                  <a:schemeClr val="dk1"/>
                </a:solidFill>
              </a:rPr>
              <a:t>C’est quoi les logs sur le web ?</a:t>
            </a:r>
          </a:p>
          <a:p>
            <a:pPr marL="457200" indent="0" rtl="0">
              <a:spcBef>
                <a:spcPts val="0"/>
              </a:spcBef>
              <a:buNone/>
            </a:pPr>
            <a:r>
              <a:rPr lang="en-US" sz="1800">
                <a:solidFill>
                  <a:schemeClr val="dk1"/>
                </a:solidFill>
              </a:rPr>
              <a:t>C’est un mix d’information technique sur le fonctionnement du matériel et du matériel ainsi que sur leur utilisations.</a:t>
            </a:r>
          </a:p>
          <a:p>
            <a:pPr marL="457200" lvl="0" indent="0" rtl="0">
              <a:spcBef>
                <a:spcPts val="0"/>
              </a:spcBef>
              <a:buNone/>
            </a:pPr>
            <a:endParaRPr sz="1800">
              <a:solidFill>
                <a:schemeClr val="dk1"/>
              </a:solidFill>
            </a:endParaRPr>
          </a:p>
          <a:p>
            <a:pPr marL="457200" lvl="0" indent="-342900" rtl="0">
              <a:spcBef>
                <a:spcPts val="0"/>
              </a:spcBef>
              <a:buClr>
                <a:schemeClr val="dk1"/>
              </a:buClr>
              <a:buSzPct val="100000"/>
              <a:buFont typeface="Helvetica Neue"/>
              <a:buChar char="-"/>
            </a:pPr>
            <a:r>
              <a:rPr lang="en-US" sz="1800" b="1">
                <a:solidFill>
                  <a:schemeClr val="dk1"/>
                </a:solidFill>
              </a:rPr>
              <a:t>Les logs serveurs qui sont purement technique ? </a:t>
            </a:r>
          </a:p>
          <a:p>
            <a:pPr marL="0" indent="0" rtl="0">
              <a:spcBef>
                <a:spcPts val="0"/>
              </a:spcBef>
              <a:buNone/>
            </a:pPr>
            <a:r>
              <a:rPr lang="en-US" sz="1800">
                <a:solidFill>
                  <a:schemeClr val="dk1"/>
                </a:solidFill>
              </a:rPr>
              <a:t>	Oui mais certains sont à double usage comme les </a:t>
            </a:r>
          </a:p>
          <a:p>
            <a:pPr marL="0" indent="457200" rtl="0">
              <a:spcBef>
                <a:spcPts val="0"/>
              </a:spcBef>
              <a:buNone/>
            </a:pPr>
            <a:r>
              <a:rPr lang="en-US" sz="1800">
                <a:solidFill>
                  <a:schemeClr val="dk1"/>
                </a:solidFill>
              </a:rPr>
              <a:t>“access log” qui ont un mix d'intérêt</a:t>
            </a:r>
          </a:p>
          <a:p>
            <a:pPr marL="0" indent="457200" rtl="0">
              <a:spcBef>
                <a:spcPts val="0"/>
              </a:spcBef>
              <a:buNone/>
            </a:pPr>
            <a:r>
              <a:rPr lang="en-US" sz="1800">
                <a:solidFill>
                  <a:schemeClr val="dk1"/>
                </a:solidFill>
              </a:rPr>
              <a:t>Technique : pour évaluer la charge de travail</a:t>
            </a:r>
          </a:p>
          <a:p>
            <a:pPr marL="0" lvl="0" indent="457200" rtl="0">
              <a:spcBef>
                <a:spcPts val="0"/>
              </a:spcBef>
              <a:buNone/>
            </a:pPr>
            <a:r>
              <a:rPr lang="en-US" sz="1800">
                <a:solidFill>
                  <a:schemeClr val="dk1"/>
                </a:solidFill>
              </a:rPr>
              <a:t>Marketing : pour évaluer la demande </a:t>
            </a:r>
          </a:p>
          <a:p>
            <a:pPr lvl="0">
              <a:spcBef>
                <a:spcPts val="0"/>
              </a:spcBef>
              <a:buNone/>
            </a:pPr>
            <a:endParaRPr sz="1800">
              <a:solidFill>
                <a:schemeClr val="dk1"/>
              </a:solidFill>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marL="0" lvl="0" indent="0" rtl="0">
              <a:lnSpc>
                <a:spcPct val="115000"/>
              </a:lnSpc>
              <a:spcBef>
                <a:spcPts val="0"/>
              </a:spcBef>
              <a:buNone/>
            </a:pPr>
            <a:r>
              <a:rPr lang="en-US" sz="3000" b="1">
                <a:solidFill>
                  <a:srgbClr val="6AA84F"/>
                </a:solidFill>
              </a:rPr>
              <a:t>Explication rapide et champs à champs</a:t>
            </a:r>
            <a:r>
              <a:rPr lang="en-US" sz="3000" b="1">
                <a:solidFill>
                  <a:schemeClr val="dk1"/>
                </a:solidFill>
              </a:rPr>
              <a:t> </a:t>
            </a:r>
          </a:p>
        </p:txBody>
      </p:sp>
      <p:sp>
        <p:nvSpPr>
          <p:cNvPr id="55" name="Shape 55"/>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a:spcBef>
                <a:spcPts val="0"/>
              </a:spcBef>
              <a:buNone/>
            </a:pPr>
            <a:endParaRPr sz="2400"/>
          </a:p>
        </p:txBody>
      </p:sp>
      <p:pic>
        <p:nvPicPr>
          <p:cNvPr id="56" name="Shape 56"/>
          <p:cNvPicPr preferRelativeResize="0"/>
          <p:nvPr/>
        </p:nvPicPr>
        <p:blipFill>
          <a:blip r:embed="rId3">
            <a:alphaModFix/>
          </a:blip>
          <a:stretch>
            <a:fillRect/>
          </a:stretch>
        </p:blipFill>
        <p:spPr>
          <a:xfrm>
            <a:off x="-152400" y="921843"/>
            <a:ext cx="9143997" cy="5776312"/>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marL="0" lvl="0" rtl="0">
              <a:lnSpc>
                <a:spcPct val="115000"/>
              </a:lnSpc>
              <a:spcBef>
                <a:spcPts val="0"/>
              </a:spcBef>
              <a:buClr>
                <a:schemeClr val="dk1"/>
              </a:buClr>
              <a:buSzPct val="36666"/>
              <a:buFont typeface="Arial"/>
              <a:buNone/>
            </a:pPr>
            <a:r>
              <a:rPr lang="en-US" sz="3000" b="1">
                <a:solidFill>
                  <a:srgbClr val="6AA84F"/>
                </a:solidFill>
              </a:rPr>
              <a:t>Explication rapide et champs à champs</a:t>
            </a:r>
            <a:r>
              <a:rPr lang="en-US" sz="3000">
                <a:solidFill>
                  <a:schemeClr val="dk1"/>
                </a:solidFill>
              </a:rPr>
              <a:t> </a:t>
            </a:r>
          </a:p>
          <a:p>
            <a:pPr marL="0" indent="0">
              <a:spcBef>
                <a:spcPts val="0"/>
              </a:spcBef>
              <a:buNone/>
            </a:pPr>
            <a:endParaRPr/>
          </a:p>
        </p:txBody>
      </p:sp>
      <p:sp>
        <p:nvSpPr>
          <p:cNvPr id="63" name="Shape 63"/>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a:spcBef>
                <a:spcPts val="0"/>
              </a:spcBef>
              <a:buNone/>
            </a:pPr>
            <a:r>
              <a:rPr lang="en-US" sz="2400">
                <a:solidFill>
                  <a:schemeClr val="dk1"/>
                </a:solidFill>
              </a:rPr>
              <a:t>188.62.194.217 - - [25/May/2015:19:37:06 +0200] "GET /2015/01/15/on-continue-avec-syslog-web-access-log-logstash-redis-elasticsearch-kibana/ HTTP/1.1" 200 11694 "https://www.google.ch/url?sa=t&amp;rct=j&amp;q=&amp;esrc=s&amp;source=web&amp;cd=2&amp;ved=0CCYQFjAB&amp;url=https%3A%2F%2Fwww.karlesnine.com%2F2015%2F01%2F15%2Fon-continue-avec-syslog-web-access-log-logstash-redis-elasticsearch-kibana%2F&amp;ei=DGBjVdLrOYGBU57MgagL&amp;usg=AFQjCNFfAHY_8Ie3UMOPkqjR7AD6Lqwzbg&amp;sig2=H6qTfXmQ6fS620xQBm8ftQ&amp;bvm=bv.93990622,d.d24" "Mozilla/5.0 (Macintosh; Intel Mac OS X 10.10; rv:38.0) Gecko/20100101 Firefox/38.0"</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marL="0" lvl="0" rtl="0">
              <a:lnSpc>
                <a:spcPct val="115000"/>
              </a:lnSpc>
              <a:spcBef>
                <a:spcPts val="0"/>
              </a:spcBef>
              <a:buClr>
                <a:schemeClr val="dk1"/>
              </a:buClr>
              <a:buSzPct val="36666"/>
              <a:buFont typeface="Arial"/>
              <a:buNone/>
            </a:pPr>
            <a:r>
              <a:rPr lang="en-US" sz="3000" b="1">
                <a:solidFill>
                  <a:srgbClr val="6AA84F"/>
                </a:solidFill>
              </a:rPr>
              <a:t>Explication rapide et champs à champs</a:t>
            </a:r>
            <a:r>
              <a:rPr lang="en-US" sz="3000">
                <a:solidFill>
                  <a:srgbClr val="6AA84F"/>
                </a:solidFill>
              </a:rPr>
              <a:t> </a:t>
            </a:r>
          </a:p>
          <a:p>
            <a:pPr marL="0" lvl="0" rtl="0">
              <a:spcBef>
                <a:spcPts val="0"/>
              </a:spcBef>
              <a:buClr>
                <a:schemeClr val="dk1"/>
              </a:buClr>
              <a:buFont typeface="Arial"/>
              <a:buNone/>
            </a:pPr>
            <a:endParaRPr>
              <a:solidFill>
                <a:schemeClr val="dk1"/>
              </a:solidFill>
            </a:endParaRPr>
          </a:p>
          <a:p>
            <a:pPr>
              <a:spcBef>
                <a:spcPts val="0"/>
              </a:spcBef>
              <a:buNone/>
            </a:pPr>
            <a:endParaRPr/>
          </a:p>
        </p:txBody>
      </p:sp>
      <p:sp>
        <p:nvSpPr>
          <p:cNvPr id="70" name="Shape 70"/>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rtl="0">
              <a:spcBef>
                <a:spcPts val="0"/>
              </a:spcBef>
              <a:buNone/>
            </a:pPr>
            <a:r>
              <a:rPr lang="en-US" sz="2400" b="1">
                <a:solidFill>
                  <a:schemeClr val="dk1"/>
                </a:solidFill>
              </a:rPr>
              <a:t>188.62.194.217 </a:t>
            </a:r>
            <a:r>
              <a:rPr lang="en-US" sz="2400">
                <a:solidFill>
                  <a:schemeClr val="dk1"/>
                </a:solidFill>
              </a:rPr>
              <a:t>Adresse ip du demandeur qui permet de retrouver l’origine de la demande </a:t>
            </a:r>
          </a:p>
          <a:p>
            <a:pPr lvl="0" rtl="0">
              <a:spcBef>
                <a:spcPts val="0"/>
              </a:spcBef>
              <a:buNone/>
            </a:pPr>
            <a:endParaRPr sz="2400">
              <a:solidFill>
                <a:schemeClr val="dk1"/>
              </a:solidFill>
            </a:endParaRPr>
          </a:p>
          <a:p>
            <a:pPr rtl="0">
              <a:spcBef>
                <a:spcPts val="0"/>
              </a:spcBef>
              <a:buNone/>
            </a:pPr>
            <a:r>
              <a:rPr lang="en-US" sz="2400" b="1">
                <a:solidFill>
                  <a:schemeClr val="dk1"/>
                </a:solidFill>
              </a:rPr>
              <a:t>[25/May/2015:19:37:06 +0200]</a:t>
            </a:r>
            <a:r>
              <a:rPr lang="en-US" sz="2400">
                <a:solidFill>
                  <a:schemeClr val="dk1"/>
                </a:solidFill>
              </a:rPr>
              <a:t> Date, heure et fuseau horaire. </a:t>
            </a:r>
          </a:p>
          <a:p>
            <a:pPr lvl="0" rtl="0">
              <a:spcBef>
                <a:spcPts val="0"/>
              </a:spcBef>
              <a:buNone/>
            </a:pPr>
            <a:endParaRPr sz="2400">
              <a:solidFill>
                <a:schemeClr val="dk1"/>
              </a:solidFill>
            </a:endParaRPr>
          </a:p>
          <a:p>
            <a:pPr lvl="0">
              <a:spcBef>
                <a:spcPts val="0"/>
              </a:spcBef>
              <a:buNone/>
            </a:pPr>
            <a:endParaRPr/>
          </a:p>
        </p:txBody>
      </p:sp>
      <p:pic>
        <p:nvPicPr>
          <p:cNvPr id="71" name="Shape 71"/>
          <p:cNvPicPr preferRelativeResize="0"/>
          <p:nvPr/>
        </p:nvPicPr>
        <p:blipFill>
          <a:blip r:embed="rId3">
            <a:alphaModFix/>
          </a:blip>
          <a:stretch>
            <a:fillRect/>
          </a:stretch>
        </p:blipFill>
        <p:spPr>
          <a:xfrm>
            <a:off x="5621700" y="3411419"/>
            <a:ext cx="2674575" cy="2679824"/>
          </a:xfrm>
          <a:prstGeom prst="rect">
            <a:avLst/>
          </a:prstGeom>
          <a:noFill/>
          <a:ln>
            <a:noFill/>
          </a:ln>
        </p:spPr>
      </p:pic>
      <p:sp>
        <p:nvSpPr>
          <p:cNvPr id="72" name="Shape 72"/>
          <p:cNvSpPr txBox="1"/>
          <p:nvPr/>
        </p:nvSpPr>
        <p:spPr>
          <a:xfrm>
            <a:off x="870250" y="4500087"/>
            <a:ext cx="5840399" cy="502500"/>
          </a:xfrm>
          <a:prstGeom prst="rect">
            <a:avLst/>
          </a:prstGeom>
          <a:noFill/>
          <a:ln>
            <a:noFill/>
          </a:ln>
        </p:spPr>
        <p:txBody>
          <a:bodyPr lIns="91425" tIns="91425" rIns="91425" bIns="91425" anchor="ctr" anchorCtr="0">
            <a:noAutofit/>
          </a:bodyPr>
          <a:lstStyle/>
          <a:p>
            <a:pPr lvl="0" rtl="0">
              <a:spcBef>
                <a:spcPts val="0"/>
              </a:spcBef>
              <a:buNone/>
            </a:pPr>
            <a:r>
              <a:rPr lang="en-US" sz="1800" b="1">
                <a:solidFill>
                  <a:srgbClr val="4A86E8"/>
                </a:solidFill>
              </a:rPr>
              <a:t>217.194.62.188.dynamic.wline.res.cust.swisscom.ch</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marL="0" lvl="0" rtl="0">
              <a:lnSpc>
                <a:spcPct val="115000"/>
              </a:lnSpc>
              <a:spcBef>
                <a:spcPts val="0"/>
              </a:spcBef>
              <a:buNone/>
            </a:pPr>
            <a:r>
              <a:rPr lang="en-US" sz="3000" b="1">
                <a:solidFill>
                  <a:srgbClr val="6AA84F"/>
                </a:solidFill>
              </a:rPr>
              <a:t>Explication rapide et champs à champs</a:t>
            </a:r>
            <a:r>
              <a:rPr lang="en-US" sz="3000">
                <a:solidFill>
                  <a:schemeClr val="dk1"/>
                </a:solidFill>
              </a:rPr>
              <a:t> </a:t>
            </a:r>
          </a:p>
          <a:p>
            <a:pPr marL="0" lvl="0" rtl="0">
              <a:spcBef>
                <a:spcPts val="0"/>
              </a:spcBef>
              <a:buNone/>
            </a:pPr>
            <a:endParaRPr>
              <a:solidFill>
                <a:schemeClr val="dk1"/>
              </a:solidFill>
            </a:endParaRPr>
          </a:p>
          <a:p>
            <a:pPr lvl="0" rtl="0">
              <a:spcBef>
                <a:spcPts val="0"/>
              </a:spcBef>
              <a:buNone/>
            </a:pPr>
            <a:endParaRPr/>
          </a:p>
        </p:txBody>
      </p:sp>
      <p:sp>
        <p:nvSpPr>
          <p:cNvPr id="79" name="Shape 79"/>
          <p:cNvSpPr txBox="1">
            <a:spLocks noGrp="1"/>
          </p:cNvSpPr>
          <p:nvPr>
            <p:ph type="body" idx="1"/>
          </p:nvPr>
        </p:nvSpPr>
        <p:spPr>
          <a:xfrm>
            <a:off x="334975" y="1331125"/>
            <a:ext cx="8077199" cy="4307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US" sz="2400" b="1">
                <a:solidFill>
                  <a:schemeClr val="dk1"/>
                </a:solidFill>
              </a:rPr>
              <a:t>"GET /2015/01/15/on-continue-avec-syslog-web-access-log-logstash-redis-elasticsearch-kibana/ HTTP/1.1" </a:t>
            </a:r>
            <a:r>
              <a:rPr lang="en-US" sz="2400">
                <a:solidFill>
                  <a:schemeClr val="dk1"/>
                </a:solidFill>
              </a:rPr>
              <a:t>Une demande (GET) du contenu portant le nom : on-continue-avec-syslog-web-access-log-logstash-redis-elasticsearch-kibana via le protocole http/1.1</a:t>
            </a:r>
          </a:p>
          <a:p>
            <a:pPr rtl="0">
              <a:spcBef>
                <a:spcPts val="0"/>
              </a:spcBef>
              <a:buNone/>
            </a:pPr>
            <a:endParaRPr sz="2400" b="1">
              <a:solidFill>
                <a:schemeClr val="dk1"/>
              </a:solidFill>
            </a:endParaRPr>
          </a:p>
          <a:p>
            <a:pPr lvl="0" rtl="0">
              <a:spcBef>
                <a:spcPts val="0"/>
              </a:spcBef>
              <a:buNone/>
            </a:pPr>
            <a:r>
              <a:rPr lang="en-US" sz="2400" b="1">
                <a:solidFill>
                  <a:schemeClr val="dk1"/>
                </a:solidFill>
              </a:rPr>
              <a:t>200</a:t>
            </a:r>
            <a:r>
              <a:rPr lang="en-US" sz="2400">
                <a:solidFill>
                  <a:schemeClr val="dk1"/>
                </a:solidFill>
              </a:rPr>
              <a:t> Code retour du protocole Http annonçant le succès de la requête</a:t>
            </a:r>
          </a:p>
          <a:p>
            <a:pPr lvl="0" rtl="0">
              <a:spcBef>
                <a:spcPts val="0"/>
              </a:spcBef>
              <a:buNone/>
            </a:pPr>
            <a:endParaRPr sz="2400" b="1">
              <a:solidFill>
                <a:schemeClr val="dk1"/>
              </a:solidFill>
            </a:endParaRPr>
          </a:p>
          <a:p>
            <a:pPr lvl="0" rtl="0">
              <a:spcBef>
                <a:spcPts val="0"/>
              </a:spcBef>
              <a:buNone/>
            </a:pPr>
            <a:r>
              <a:rPr lang="en-US" sz="2400" b="1">
                <a:solidFill>
                  <a:schemeClr val="dk1"/>
                </a:solidFill>
              </a:rPr>
              <a:t>11694</a:t>
            </a:r>
            <a:r>
              <a:rPr lang="en-US" sz="2400">
                <a:solidFill>
                  <a:schemeClr val="dk1"/>
                </a:solidFill>
              </a:rPr>
              <a:t> La taille de la page en bits soit ici 1,46 Ko</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290902" y="311168"/>
            <a:ext cx="8243400" cy="609599"/>
          </a:xfrm>
          <a:prstGeom prst="rect">
            <a:avLst/>
          </a:prstGeom>
        </p:spPr>
        <p:txBody>
          <a:bodyPr lIns="91425" tIns="91425" rIns="91425" bIns="91425" anchor="t" anchorCtr="0">
            <a:noAutofit/>
          </a:bodyPr>
          <a:lstStyle/>
          <a:p>
            <a:pPr marL="0" lvl="0" rtl="0">
              <a:lnSpc>
                <a:spcPct val="115000"/>
              </a:lnSpc>
              <a:spcBef>
                <a:spcPts val="0"/>
              </a:spcBef>
              <a:buNone/>
            </a:pPr>
            <a:r>
              <a:rPr lang="en-US" sz="3000" b="1">
                <a:solidFill>
                  <a:srgbClr val="6AA84F"/>
                </a:solidFill>
              </a:rPr>
              <a:t>Explication rapide et champs à champs</a:t>
            </a:r>
            <a:r>
              <a:rPr lang="en-US" sz="3000">
                <a:solidFill>
                  <a:schemeClr val="dk1"/>
                </a:solidFill>
              </a:rPr>
              <a:t> </a:t>
            </a:r>
          </a:p>
          <a:p>
            <a:pPr marL="0" lvl="0" rtl="0">
              <a:spcBef>
                <a:spcPts val="0"/>
              </a:spcBef>
              <a:buNone/>
            </a:pPr>
            <a:endParaRPr>
              <a:solidFill>
                <a:schemeClr val="dk1"/>
              </a:solidFill>
            </a:endParaRPr>
          </a:p>
          <a:p>
            <a:pPr lvl="0" rtl="0">
              <a:spcBef>
                <a:spcPts val="0"/>
              </a:spcBef>
              <a:buNone/>
            </a:pPr>
            <a:endParaRPr/>
          </a:p>
        </p:txBody>
      </p:sp>
      <p:sp>
        <p:nvSpPr>
          <p:cNvPr id="86" name="Shape 86"/>
          <p:cNvSpPr txBox="1">
            <a:spLocks noGrp="1"/>
          </p:cNvSpPr>
          <p:nvPr>
            <p:ph type="body" idx="1"/>
          </p:nvPr>
        </p:nvSpPr>
        <p:spPr>
          <a:xfrm>
            <a:off x="334963" y="1219200"/>
            <a:ext cx="8077199" cy="4419599"/>
          </a:xfrm>
          <a:prstGeom prst="rect">
            <a:avLst/>
          </a:prstGeom>
        </p:spPr>
        <p:txBody>
          <a:bodyPr lIns="91425" tIns="91425" rIns="91425" bIns="91425" anchor="t" anchorCtr="0">
            <a:noAutofit/>
          </a:bodyPr>
          <a:lstStyle/>
          <a:p>
            <a:pPr marL="0" lvl="0" indent="0" rtl="0">
              <a:lnSpc>
                <a:spcPct val="115000"/>
              </a:lnSpc>
              <a:spcBef>
                <a:spcPts val="0"/>
              </a:spcBef>
              <a:buNone/>
            </a:pPr>
            <a:r>
              <a:rPr lang="en-US" sz="2400" b="1">
                <a:solidFill>
                  <a:schemeClr val="dk1"/>
                </a:solidFill>
              </a:rPr>
              <a:t>"https://www.google.ch/url?sa=t&amp;rct=j&amp;q=&amp;esrc=s&amp;source=web&amp;cd=2&amp;ved=0CCYQFjAB&amp;url=https%3A%2F%2Fwww.karlesnine.com%2F2015%2F01%2F15%2Fon-continue-avec-syslog-web-access-log-logstash-redis-elasticsearch-kibana%2F&amp;ei=DGBjVdLrOYGBU57MgagL&amp;usg=AFQjCNFfAHY_8Ie3UMOPkqjR7AD6Lqwzbg&amp;sig2=H6qTfXmQ6fS620xQBm8ftQ&amp;bvm=bv.93990622,d.d24"</a:t>
            </a:r>
          </a:p>
          <a:p>
            <a:pPr marL="0" lvl="0" indent="0" rtl="0">
              <a:lnSpc>
                <a:spcPct val="115000"/>
              </a:lnSpc>
              <a:spcBef>
                <a:spcPts val="0"/>
              </a:spcBef>
              <a:buNone/>
            </a:pPr>
            <a:r>
              <a:rPr lang="en-US" sz="2400">
                <a:solidFill>
                  <a:schemeClr val="dk1"/>
                </a:solidFill>
              </a:rPr>
              <a:t>L’origine de la demande appelé “referer” c.a.d la page qui comportait le lien qui à été cliqué.</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3039</Words>
  <Application>Microsoft Macintosh PowerPoint</Application>
  <PresentationFormat>On-screen Show (4:3)</PresentationFormat>
  <Paragraphs>278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Thème Office</vt:lpstr>
      <vt:lpstr>Logs serveurs :  du terme barbare à la simplicité de la réalité</vt:lpstr>
      <vt:lpstr>Le livre de bord</vt:lpstr>
      <vt:lpstr>Access logs</vt:lpstr>
      <vt:lpstr>Access logs</vt:lpstr>
      <vt:lpstr>Explication rapide et champs à champs </vt:lpstr>
      <vt:lpstr>Explication rapide et champs à champs  </vt:lpstr>
      <vt:lpstr>Explication rapide et champs à champs   </vt:lpstr>
      <vt:lpstr>Explication rapide et champs à champs   </vt:lpstr>
      <vt:lpstr>Explication rapide et champs à champs   </vt:lpstr>
      <vt:lpstr>Explication rapide et champs à champs   </vt:lpstr>
      <vt:lpstr>Explication rapide et champs à champs   </vt:lpstr>
      <vt:lpstr>Logs et obligations légales</vt:lpstr>
      <vt:lpstr>Logs et obligations légales </vt:lpstr>
      <vt:lpstr>Logs et obligations légales </vt:lpstr>
      <vt:lpstr>Logs et obligations légales </vt:lpstr>
      <vt:lpstr>Logs et obligations légales </vt:lpstr>
      <vt:lpstr>Log: enjeux de l'anticipation?</vt:lpstr>
      <vt:lpstr>Les acteurs et interlocuteur techniques</vt:lpstr>
      <vt:lpstr>“Non c’est pas possible” </vt:lpstr>
      <vt:lpstr>Oui mais moi j'ai google Analytique !</vt:lpstr>
      <vt:lpstr>Oui mais moi j'ai google Analytique !</vt:lpstr>
      <vt:lpstr>Dur de mettre en oeuvre un outil d’analyse!</vt:lpstr>
      <vt:lpstr>Quelles sont les solutions à ma disposition ?</vt:lpstr>
      <vt:lpstr>Pour ma part : ELK </vt:lpstr>
      <vt:lpstr>Pour ma part : ELK </vt:lpstr>
      <vt:lpstr>Pour ma part : ELK </vt:lpstr>
      <vt:lpstr>Pour ma part : ELK </vt:lpstr>
      <vt:lpstr>Pour ma part : ELK </vt:lpstr>
      <vt:lpstr>Rester en contact et aller plus loin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Logs serveurs :  du terme barbare à la simplicité de la réalité</dc:title>
  <cp:lastModifiedBy>Charles Parent</cp:lastModifiedBy>
  <cp:revision>1</cp:revision>
  <dcterms:modified xsi:type="dcterms:W3CDTF">2016-12-19T10:51:41Z</dcterms:modified>
</cp:coreProperties>
</file>